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7" r:id="rId3"/>
    <p:sldId id="256" r:id="rId4"/>
    <p:sldId id="258" r:id="rId5"/>
    <p:sldId id="259" r:id="rId6"/>
    <p:sldId id="260" r:id="rId7"/>
    <p:sldId id="274" r:id="rId8"/>
    <p:sldId id="262" r:id="rId9"/>
    <p:sldId id="261" r:id="rId10"/>
    <p:sldId id="263" r:id="rId11"/>
    <p:sldId id="264" r:id="rId12"/>
    <p:sldId id="265" r:id="rId13"/>
    <p:sldId id="268" r:id="rId14"/>
    <p:sldId id="266" r:id="rId15"/>
    <p:sldId id="269" r:id="rId16"/>
    <p:sldId id="270" r:id="rId17"/>
    <p:sldId id="271" r:id="rId18"/>
    <p:sldId id="272" r:id="rId19"/>
    <p:sldId id="273" r:id="rId20"/>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33"/>
    <a:srgbClr val="FFCC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919D97A-695A-4AF8-876D-D640B7B6EFCA}" type="datetimeFigureOut">
              <a:rPr lang="hr-HR" smtClean="0"/>
              <a:t>24.3.2023.</a:t>
            </a:fld>
            <a:endParaRPr lang="hr-HR"/>
          </a:p>
        </p:txBody>
      </p:sp>
      <p:sp>
        <p:nvSpPr>
          <p:cNvPr id="8" name="Slide Number Placeholder 7"/>
          <p:cNvSpPr>
            <a:spLocks noGrp="1"/>
          </p:cNvSpPr>
          <p:nvPr>
            <p:ph type="sldNum" sz="quarter" idx="11"/>
          </p:nvPr>
        </p:nvSpPr>
        <p:spPr/>
        <p:txBody>
          <a:bodyPr/>
          <a:lstStyle/>
          <a:p>
            <a:fld id="{A083AFD1-268E-4E75-8B3E-7495A3521DDD}" type="slidenum">
              <a:rPr lang="hr-HR" smtClean="0"/>
              <a:t>‹#›</a:t>
            </a:fld>
            <a:endParaRPr lang="hr-HR"/>
          </a:p>
        </p:txBody>
      </p:sp>
      <p:sp>
        <p:nvSpPr>
          <p:cNvPr id="9" name="Footer Placeholder 8"/>
          <p:cNvSpPr>
            <a:spLocks noGrp="1"/>
          </p:cNvSpPr>
          <p:nvPr>
            <p:ph type="ftr" sz="quarter" idx="12"/>
          </p:nvPr>
        </p:nvSpPr>
        <p:spPr/>
        <p:txBody>
          <a:bodyPr/>
          <a:lstStyle/>
          <a:p>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19D97A-695A-4AF8-876D-D640B7B6EFCA}" type="datetimeFigureOut">
              <a:rPr lang="hr-HR" smtClean="0"/>
              <a:t>24.3.2023.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083AFD1-268E-4E75-8B3E-7495A3521DDD}"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19D97A-695A-4AF8-876D-D640B7B6EFCA}" type="datetimeFigureOut">
              <a:rPr lang="hr-HR" smtClean="0"/>
              <a:t>24.3.2023.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083AFD1-268E-4E75-8B3E-7495A3521DDD}"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19D97A-695A-4AF8-876D-D640B7B6EFCA}" type="datetimeFigureOut">
              <a:rPr lang="hr-HR" smtClean="0"/>
              <a:t>24.3.2023.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083AFD1-268E-4E75-8B3E-7495A3521DDD}" type="slidenum">
              <a:rPr lang="hr-HR" smtClean="0"/>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19D97A-695A-4AF8-876D-D640B7B6EFCA}" type="datetimeFigureOut">
              <a:rPr lang="hr-HR" smtClean="0"/>
              <a:t>24.3.2023.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083AFD1-268E-4E75-8B3E-7495A3521DDD}" type="slidenum">
              <a:rPr lang="hr-HR" smtClean="0"/>
              <a:t>‹#›</a:t>
            </a:fld>
            <a:endParaRPr lang="hr-H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19D97A-695A-4AF8-876D-D640B7B6EFCA}" type="datetimeFigureOut">
              <a:rPr lang="hr-HR" smtClean="0"/>
              <a:t>24.3.2023.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083AFD1-268E-4E75-8B3E-7495A3521DDD}" type="slidenum">
              <a:rPr lang="hr-HR" smtClean="0"/>
              <a:t>‹#›</a:t>
            </a:fld>
            <a:endParaRPr lang="hr-H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919D97A-695A-4AF8-876D-D640B7B6EFCA}" type="datetimeFigureOut">
              <a:rPr lang="hr-HR" smtClean="0"/>
              <a:t>24.3.2023.</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A083AFD1-268E-4E75-8B3E-7495A3521DDD}" type="slidenum">
              <a:rPr lang="hr-HR" smtClean="0"/>
              <a:t>‹#›</a:t>
            </a:fld>
            <a:endParaRPr lang="hr-H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19D97A-695A-4AF8-876D-D640B7B6EFCA}" type="datetimeFigureOut">
              <a:rPr lang="hr-HR" smtClean="0"/>
              <a:t>24.3.2023.</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A083AFD1-268E-4E75-8B3E-7495A3521DDD}"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9D97A-695A-4AF8-876D-D640B7B6EFCA}" type="datetimeFigureOut">
              <a:rPr lang="hr-HR" smtClean="0"/>
              <a:t>24.3.2023.</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A083AFD1-268E-4E75-8B3E-7495A3521DDD}"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19D97A-695A-4AF8-876D-D640B7B6EFCA}" type="datetimeFigureOut">
              <a:rPr lang="hr-HR" smtClean="0"/>
              <a:t>24.3.2023.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083AFD1-268E-4E75-8B3E-7495A3521DDD}" type="slidenum">
              <a:rPr lang="hr-HR" smtClean="0"/>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19D97A-695A-4AF8-876D-D640B7B6EFCA}" type="datetimeFigureOut">
              <a:rPr lang="hr-HR" smtClean="0"/>
              <a:t>24.3.2023.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083AFD1-268E-4E75-8B3E-7495A3521DDD}" type="slidenum">
              <a:rPr lang="hr-HR" smtClean="0"/>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919D97A-695A-4AF8-876D-D640B7B6EFCA}" type="datetimeFigureOut">
              <a:rPr lang="hr-HR" smtClean="0"/>
              <a:t>24.3.2023.</a:t>
            </a:fld>
            <a:endParaRPr lang="hr-H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hr-H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083AFD1-268E-4E75-8B3E-7495A3521DDD}" type="slidenum">
              <a:rPr lang="hr-HR" smtClean="0"/>
              <a:t>‹#›</a:t>
            </a:fld>
            <a:endParaRPr lang="hr-H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7.png"/><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1196752"/>
            <a:ext cx="8229600" cy="2520280"/>
          </a:xfrm>
        </p:spPr>
        <p:txBody>
          <a:bodyPr>
            <a:normAutofit fontScale="90000"/>
          </a:bodyPr>
          <a:lstStyle/>
          <a:p>
            <a:pPr>
              <a:lnSpc>
                <a:spcPct val="100000"/>
              </a:lnSpc>
            </a:pPr>
            <a:r>
              <a:rPr lang="hr-HR" sz="2400" b="1" dirty="0">
                <a:solidFill>
                  <a:srgbClr val="0000FF"/>
                </a:solidFill>
                <a:latin typeface="UniZgLight" panose="02000503000000020003" pitchFamily="50" charset="-18"/>
              </a:rPr>
              <a:t>Izvod minimalne teoretske energije separacije desalinacijskih procesa</a:t>
            </a:r>
            <a:br>
              <a:rPr lang="hr-HR" sz="2400" b="1" dirty="0">
                <a:solidFill>
                  <a:srgbClr val="0000FF"/>
                </a:solidFill>
                <a:latin typeface="UniZgLight" panose="02000503000000020003" pitchFamily="50" charset="-18"/>
              </a:rPr>
            </a:br>
            <a:r>
              <a:rPr lang="hr-HR" sz="2400" dirty="0">
                <a:latin typeface="UniZgLight" panose="02000503000000020003" pitchFamily="50" charset="-18"/>
              </a:rPr>
              <a:t/>
            </a:r>
            <a:br>
              <a:rPr lang="hr-HR" sz="2400" dirty="0">
                <a:latin typeface="UniZgLight" panose="02000503000000020003" pitchFamily="50" charset="-18"/>
              </a:rPr>
            </a:br>
            <a:r>
              <a:rPr lang="hr-HR" sz="1800" dirty="0">
                <a:latin typeface="UniZgLight" panose="02000503000000020003" pitchFamily="50" charset="-18"/>
              </a:rPr>
              <a:t>ref. </a:t>
            </a:r>
            <a:r>
              <a:rPr lang="hr-HR" sz="1800" b="1" dirty="0">
                <a:effectLst/>
              </a:rPr>
              <a:t>Derivation of the Theoretical Minimum Energy of Separation of Desalination Processes, </a:t>
            </a:r>
            <a:br>
              <a:rPr lang="hr-HR" sz="1800" b="1" dirty="0">
                <a:effectLst/>
              </a:rPr>
            </a:br>
            <a:r>
              <a:rPr lang="hr-HR" sz="1800" dirty="0">
                <a:effectLst/>
              </a:rPr>
              <a:t>L. Wang, C. Violet, R. M. DuChanois, and M. Elimelech</a:t>
            </a:r>
            <a:br>
              <a:rPr lang="hr-HR" sz="1800" dirty="0">
                <a:effectLst/>
              </a:rPr>
            </a:br>
            <a:r>
              <a:rPr lang="hr-HR" sz="1800" i="1" dirty="0">
                <a:effectLst/>
              </a:rPr>
              <a:t>Journal of Chemical Education</a:t>
            </a:r>
            <a:r>
              <a:rPr lang="hr-HR" sz="1800" dirty="0">
                <a:effectLst/>
              </a:rPr>
              <a:t> </a:t>
            </a:r>
            <a:r>
              <a:rPr lang="hr-HR" sz="1800" b="1" dirty="0">
                <a:effectLst/>
              </a:rPr>
              <a:t>2020</a:t>
            </a:r>
            <a:r>
              <a:rPr lang="hr-HR" sz="1800" dirty="0">
                <a:effectLst/>
              </a:rPr>
              <a:t> </a:t>
            </a:r>
            <a:r>
              <a:rPr lang="hr-HR" sz="1800" i="1" dirty="0">
                <a:effectLst/>
              </a:rPr>
              <a:t>97</a:t>
            </a:r>
            <a:r>
              <a:rPr lang="hr-HR" sz="1800" dirty="0">
                <a:effectLst/>
              </a:rPr>
              <a:t> (12), 4361-4369</a:t>
            </a:r>
            <a:br>
              <a:rPr lang="hr-HR" sz="1800" dirty="0">
                <a:effectLst/>
              </a:rPr>
            </a:br>
            <a:r>
              <a:rPr lang="hr-HR" sz="1800" dirty="0">
                <a:effectLst/>
              </a:rPr>
              <a:t>DOI: 10.1021/acs.jchemed.0c01194</a:t>
            </a:r>
            <a:endParaRPr lang="hr-HR" sz="1800" dirty="0"/>
          </a:p>
        </p:txBody>
      </p:sp>
    </p:spTree>
    <p:extLst>
      <p:ext uri="{BB962C8B-B14F-4D97-AF65-F5344CB8AC3E}">
        <p14:creationId xmlns:p14="http://schemas.microsoft.com/office/powerpoint/2010/main" val="492027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229600" cy="5904656"/>
          </a:xfrm>
        </p:spPr>
        <p:txBody>
          <a:bodyPr>
            <a:normAutofit/>
          </a:bodyPr>
          <a:lstStyle/>
          <a:p>
            <a:pPr algn="just"/>
            <a:r>
              <a:rPr lang="hr-HR" sz="1800" b="1" dirty="0">
                <a:solidFill>
                  <a:schemeClr val="tx1"/>
                </a:solidFill>
                <a:latin typeface="UniZgLight" pitchFamily="50" charset="-18"/>
              </a:rPr>
              <a:t>Kad govorimo o tlačnom membranskom  procesu RO, minimalni potrebni tlak koji će spriječiti prijenos kroz membranu iz razrijeđene otopine prema koncentriranoj otopini jednak je osmotskom tlaku slane struje.</a:t>
            </a:r>
          </a:p>
          <a:p>
            <a:pPr algn="just"/>
            <a:r>
              <a:rPr lang="hr-HR" sz="1800" b="1" dirty="0">
                <a:solidFill>
                  <a:schemeClr val="tx1"/>
                </a:solidFill>
                <a:latin typeface="UniZgLight" pitchFamily="50" charset="-18"/>
              </a:rPr>
              <a:t>Kod reverzibilnog RO procesa koji se odvija pri uvjetima termodinamičke ravnoteže (</a:t>
            </a:r>
            <a:r>
              <a:rPr lang="hr-HR" sz="1800" b="1" dirty="0">
                <a:solidFill>
                  <a:schemeClr val="tx1"/>
                </a:solidFill>
                <a:latin typeface="UniZgLight" panose="02000503000000020003" pitchFamily="50" charset="-18"/>
                <a:sym typeface="Symbol" panose="05050102010706020507" pitchFamily="18" charset="2"/>
              </a:rPr>
              <a:t></a:t>
            </a:r>
            <a:r>
              <a:rPr lang="hr-HR" sz="1800" b="1" i="1" dirty="0">
                <a:solidFill>
                  <a:schemeClr val="tx1"/>
                </a:solidFill>
                <a:latin typeface="UniZgLight" panose="02000503000000020003" pitchFamily="50" charset="-18"/>
                <a:sym typeface="Symbol" panose="05050102010706020507" pitchFamily="18" charset="2"/>
              </a:rPr>
              <a:t></a:t>
            </a:r>
            <a:r>
              <a:rPr lang="hr-HR" sz="1800" b="1" baseline="-25000" dirty="0">
                <a:solidFill>
                  <a:schemeClr val="tx1"/>
                </a:solidFill>
                <a:latin typeface="UniZgLight" panose="02000503000000020003" pitchFamily="50" charset="-18"/>
                <a:sym typeface="Symbol" panose="05050102010706020507" pitchFamily="18" charset="2"/>
              </a:rPr>
              <a:t>w</a:t>
            </a:r>
            <a:r>
              <a:rPr lang="hr-HR" sz="1800" b="1" dirty="0">
                <a:solidFill>
                  <a:schemeClr val="tx1"/>
                </a:solidFill>
                <a:latin typeface="UniZgLight" panose="02000503000000020003" pitchFamily="50" charset="-18"/>
                <a:sym typeface="Symbol" panose="05050102010706020507" pitchFamily="18" charset="2"/>
              </a:rPr>
              <a:t>=0), primijenjen je varijabilni hidraulički tlak koji je infinitezimalno veći od osmotskog tlaka slane struje tako da se voda prenosi iz ulazne struje kroz membranu u struju </a:t>
            </a:r>
            <a:r>
              <a:rPr lang="hr-HR" sz="1800" b="1" dirty="0" err="1">
                <a:solidFill>
                  <a:schemeClr val="tx1"/>
                </a:solidFill>
                <a:latin typeface="UniZgLight" panose="02000503000000020003" pitchFamily="50" charset="-18"/>
                <a:sym typeface="Symbol" panose="05050102010706020507" pitchFamily="18" charset="2"/>
              </a:rPr>
              <a:t>permeata</a:t>
            </a:r>
            <a:endParaRPr lang="hr-HR" sz="1800" b="1" dirty="0">
              <a:solidFill>
                <a:schemeClr val="tx1"/>
              </a:solidFill>
              <a:latin typeface="UniZgLight" panose="02000503000000020003" pitchFamily="50" charset="-18"/>
              <a:sym typeface="Symbol" panose="05050102010706020507" pitchFamily="18" charset="2"/>
            </a:endParaRPr>
          </a:p>
          <a:p>
            <a:pPr algn="just"/>
            <a:r>
              <a:rPr lang="hr-HR" sz="1800" b="1" dirty="0">
                <a:solidFill>
                  <a:schemeClr val="tx1"/>
                </a:solidFill>
                <a:latin typeface="UniZgLight" panose="02000503000000020003" pitchFamily="50" charset="-18"/>
                <a:sym typeface="Symbol" panose="05050102010706020507" pitchFamily="18" charset="2"/>
              </a:rPr>
              <a:t>Uzimajući u obzir primijenjeni tlak i korištenjem jednadžbi 14 i 15, promjena kemijskog potencijala kroz membranu može se izraziti  kao</a:t>
            </a:r>
          </a:p>
          <a:p>
            <a:pPr algn="just"/>
            <a:r>
              <a:rPr lang="hr-HR" sz="1800" b="1" dirty="0">
                <a:solidFill>
                  <a:schemeClr val="tx1"/>
                </a:solidFill>
                <a:latin typeface="UniZgLight" panose="02000503000000020003" pitchFamily="50" charset="-18"/>
                <a:sym typeface="Symbol" panose="05050102010706020507" pitchFamily="18" charset="2"/>
              </a:rPr>
              <a:t></a:t>
            </a:r>
            <a:r>
              <a:rPr lang="hr-HR" sz="1800" b="1" i="1" dirty="0">
                <a:solidFill>
                  <a:schemeClr val="tx1"/>
                </a:solidFill>
                <a:latin typeface="UniZgLight" panose="02000503000000020003" pitchFamily="50" charset="-18"/>
                <a:sym typeface="Symbol" panose="05050102010706020507" pitchFamily="18" charset="2"/>
              </a:rPr>
              <a:t></a:t>
            </a:r>
            <a:r>
              <a:rPr lang="hr-HR" sz="1800" b="1" baseline="-25000" dirty="0">
                <a:solidFill>
                  <a:schemeClr val="tx1"/>
                </a:solidFill>
                <a:latin typeface="UniZgLight" panose="02000503000000020003" pitchFamily="50" charset="-18"/>
                <a:sym typeface="Symbol" panose="05050102010706020507" pitchFamily="18" charset="2"/>
              </a:rPr>
              <a:t>w</a:t>
            </a:r>
            <a:r>
              <a:rPr lang="hr-HR" sz="1800" b="1" dirty="0">
                <a:solidFill>
                  <a:schemeClr val="tx1"/>
                </a:solidFill>
                <a:latin typeface="UniZgLight" panose="02000503000000020003" pitchFamily="50" charset="-18"/>
                <a:sym typeface="Symbol" panose="05050102010706020507" pitchFamily="18" charset="2"/>
              </a:rPr>
              <a:t>=</a:t>
            </a:r>
            <a:r>
              <a:rPr lang="hr-HR" sz="1800" b="1" i="1" dirty="0" err="1">
                <a:solidFill>
                  <a:schemeClr val="tx1"/>
                </a:solidFill>
                <a:latin typeface="UniZgLight" panose="02000503000000020003" pitchFamily="50" charset="-18"/>
                <a:sym typeface="Symbol" panose="05050102010706020507" pitchFamily="18" charset="2"/>
              </a:rPr>
              <a:t>V</a:t>
            </a:r>
            <a:r>
              <a:rPr lang="hr-HR" sz="1800" b="1" baseline="-25000" dirty="0" err="1">
                <a:solidFill>
                  <a:schemeClr val="tx1"/>
                </a:solidFill>
                <a:latin typeface="UniZgLight" panose="02000503000000020003" pitchFamily="50" charset="-18"/>
                <a:sym typeface="Symbol" panose="05050102010706020507" pitchFamily="18" charset="2"/>
              </a:rPr>
              <a:t>m</a:t>
            </a:r>
            <a:r>
              <a:rPr lang="hr-HR" sz="1800" b="1" baseline="-25000" dirty="0">
                <a:solidFill>
                  <a:schemeClr val="tx1"/>
                </a:solidFill>
                <a:latin typeface="UniZgLight" panose="02000503000000020003" pitchFamily="50" charset="-18"/>
                <a:sym typeface="Symbol" panose="05050102010706020507" pitchFamily="18" charset="2"/>
              </a:rPr>
              <a:t>,W </a:t>
            </a:r>
            <a:r>
              <a:rPr lang="hr-HR" sz="1800" b="1" dirty="0">
                <a:solidFill>
                  <a:schemeClr val="tx1"/>
                </a:solidFill>
                <a:latin typeface="UniZgLight" panose="02000503000000020003" pitchFamily="50" charset="-18"/>
                <a:sym typeface="Symbol"/>
              </a:rPr>
              <a:t></a:t>
            </a:r>
            <a:r>
              <a:rPr lang="hr-HR" sz="1800" b="1" i="1" dirty="0">
                <a:solidFill>
                  <a:schemeClr val="tx1"/>
                </a:solidFill>
                <a:latin typeface="UniZgLight" panose="02000503000000020003" pitchFamily="50" charset="-18"/>
                <a:sym typeface="Symbol"/>
              </a:rPr>
              <a:t>P</a:t>
            </a:r>
            <a:r>
              <a:rPr lang="hr-HR" sz="1800" b="1" dirty="0">
                <a:solidFill>
                  <a:schemeClr val="tx1"/>
                </a:solidFill>
                <a:latin typeface="UniZgLight" panose="02000503000000020003" pitchFamily="50" charset="-18"/>
                <a:sym typeface="Symbol"/>
              </a:rPr>
              <a:t> - </a:t>
            </a:r>
            <a:r>
              <a:rPr lang="hr-HR" sz="1800" b="1" i="1" dirty="0" err="1">
                <a:solidFill>
                  <a:schemeClr val="tx1"/>
                </a:solidFill>
                <a:latin typeface="UniZgLight" panose="02000503000000020003" pitchFamily="50" charset="-18"/>
                <a:sym typeface="Symbol" panose="05050102010706020507" pitchFamily="18" charset="2"/>
              </a:rPr>
              <a:t>V</a:t>
            </a:r>
            <a:r>
              <a:rPr lang="hr-HR" sz="1800" b="1" baseline="-25000" dirty="0" err="1">
                <a:solidFill>
                  <a:schemeClr val="tx1"/>
                </a:solidFill>
                <a:latin typeface="UniZgLight" panose="02000503000000020003" pitchFamily="50" charset="-18"/>
                <a:sym typeface="Symbol" panose="05050102010706020507" pitchFamily="18" charset="2"/>
              </a:rPr>
              <a:t>m</a:t>
            </a:r>
            <a:r>
              <a:rPr lang="hr-HR" sz="1800" b="1" baseline="-25000" dirty="0">
                <a:solidFill>
                  <a:schemeClr val="tx1"/>
                </a:solidFill>
                <a:latin typeface="UniZgLight" panose="02000503000000020003" pitchFamily="50" charset="-18"/>
                <a:sym typeface="Symbol" panose="05050102010706020507" pitchFamily="18" charset="2"/>
              </a:rPr>
              <a:t>,W </a:t>
            </a:r>
            <a:r>
              <a:rPr lang="hr-HR" sz="1800" b="1" dirty="0">
                <a:solidFill>
                  <a:schemeClr val="tx1"/>
                </a:solidFill>
                <a:latin typeface="UniZgLight" panose="02000503000000020003" pitchFamily="50" charset="-18"/>
                <a:sym typeface="Symbol"/>
              </a:rPr>
              <a:t></a:t>
            </a:r>
            <a:r>
              <a:rPr lang="hr-HR" sz="1800" b="1" i="1" dirty="0">
                <a:solidFill>
                  <a:schemeClr val="tx1"/>
                </a:solidFill>
                <a:latin typeface="UniZgLight" panose="02000503000000020003" pitchFamily="50" charset="-18"/>
                <a:sym typeface="Symbol"/>
              </a:rPr>
              <a:t>						</a:t>
            </a:r>
            <a:r>
              <a:rPr lang="hr-HR" sz="1800" b="1" dirty="0">
                <a:solidFill>
                  <a:schemeClr val="tx1"/>
                </a:solidFill>
                <a:latin typeface="UniZgLight" panose="02000503000000020003" pitchFamily="50" charset="-18"/>
                <a:sym typeface="Symbol"/>
              </a:rPr>
              <a:t>(16)</a:t>
            </a:r>
          </a:p>
          <a:p>
            <a:pPr algn="just"/>
            <a:r>
              <a:rPr lang="hr-HR" sz="1800" b="1" dirty="0">
                <a:solidFill>
                  <a:schemeClr val="tx1"/>
                </a:solidFill>
                <a:latin typeface="UniZgLight" panose="02000503000000020003" pitchFamily="50" charset="-18"/>
                <a:sym typeface="Symbol"/>
              </a:rPr>
              <a:t>Gdje su </a:t>
            </a:r>
            <a:r>
              <a:rPr lang="hr-HR" sz="1800" b="1" i="1" dirty="0">
                <a:solidFill>
                  <a:schemeClr val="tx1"/>
                </a:solidFill>
                <a:latin typeface="UniZgLight" panose="02000503000000020003" pitchFamily="50" charset="-18"/>
                <a:sym typeface="Symbol"/>
              </a:rPr>
              <a:t>P</a:t>
            </a:r>
            <a:r>
              <a:rPr lang="hr-HR" sz="1800" b="1" dirty="0">
                <a:solidFill>
                  <a:schemeClr val="tx1"/>
                </a:solidFill>
                <a:latin typeface="UniZgLight" panose="02000503000000020003" pitchFamily="50" charset="-18"/>
                <a:sym typeface="Symbol"/>
              </a:rPr>
              <a:t> i </a:t>
            </a:r>
            <a:r>
              <a:rPr lang="hr-HR" sz="1800" b="1" i="1" dirty="0">
                <a:solidFill>
                  <a:schemeClr val="tx1"/>
                </a:solidFill>
                <a:latin typeface="UniZgLight" panose="02000503000000020003" pitchFamily="50" charset="-18"/>
                <a:sym typeface="Symbol"/>
              </a:rPr>
              <a:t> </a:t>
            </a:r>
            <a:r>
              <a:rPr lang="hr-HR" sz="1800" b="1" dirty="0">
                <a:solidFill>
                  <a:schemeClr val="tx1"/>
                </a:solidFill>
                <a:latin typeface="UniZgLight" panose="02000503000000020003" pitchFamily="50" charset="-18"/>
                <a:sym typeface="Symbol"/>
              </a:rPr>
              <a:t>razlike primijenjenog i osmotskog tlaka </a:t>
            </a:r>
            <a:r>
              <a:rPr lang="hr-HR" sz="1800" b="1" dirty="0" smtClean="0">
                <a:solidFill>
                  <a:schemeClr val="tx1"/>
                </a:solidFill>
                <a:latin typeface="UniZgLight" panose="02000503000000020003" pitchFamily="50" charset="-18"/>
                <a:sym typeface="Symbol"/>
              </a:rPr>
              <a:t>kroz </a:t>
            </a:r>
            <a:r>
              <a:rPr lang="hr-HR" sz="1800" b="1" dirty="0">
                <a:solidFill>
                  <a:schemeClr val="tx1"/>
                </a:solidFill>
                <a:latin typeface="UniZgLight" panose="02000503000000020003" pitchFamily="50" charset="-18"/>
                <a:sym typeface="Symbol"/>
              </a:rPr>
              <a:t>membranu</a:t>
            </a:r>
          </a:p>
          <a:p>
            <a:pPr algn="just"/>
            <a:r>
              <a:rPr lang="hr-HR" sz="1800" b="1" dirty="0">
                <a:solidFill>
                  <a:schemeClr val="tx1"/>
                </a:solidFill>
                <a:latin typeface="UniZgLight" pitchFamily="50" charset="-18"/>
              </a:rPr>
              <a:t>Pojednostavljujući jednadžbu 16, hidraulički tlak primijenjen u RO sustavu koji radi pri termodinamičkom minimumu energije karakteriziran je </a:t>
            </a:r>
          </a:p>
          <a:p>
            <a:pPr algn="just"/>
            <a:r>
              <a:rPr lang="hr-HR" sz="1800" b="1" dirty="0">
                <a:solidFill>
                  <a:schemeClr val="tx1"/>
                </a:solidFill>
                <a:latin typeface="UniZgLight" panose="02000503000000020003" pitchFamily="50" charset="-18"/>
                <a:sym typeface="Symbol"/>
              </a:rPr>
              <a:t></a:t>
            </a:r>
            <a:r>
              <a:rPr lang="hr-HR" sz="1800" b="1" i="1" dirty="0">
                <a:solidFill>
                  <a:schemeClr val="tx1"/>
                </a:solidFill>
                <a:latin typeface="UniZgLight" panose="02000503000000020003" pitchFamily="50" charset="-18"/>
                <a:sym typeface="Symbol"/>
              </a:rPr>
              <a:t>P</a:t>
            </a:r>
            <a:r>
              <a:rPr lang="hr-HR" sz="1800" b="1" dirty="0">
                <a:solidFill>
                  <a:schemeClr val="tx1"/>
                </a:solidFill>
                <a:latin typeface="UniZgLight" panose="02000503000000020003" pitchFamily="50" charset="-18"/>
                <a:sym typeface="Symbol"/>
              </a:rPr>
              <a:t>  = </a:t>
            </a:r>
            <a:r>
              <a:rPr lang="hr-HR" sz="1800" b="1" i="1" dirty="0">
                <a:solidFill>
                  <a:schemeClr val="tx1"/>
                </a:solidFill>
                <a:latin typeface="UniZgLight" panose="02000503000000020003" pitchFamily="50" charset="-18"/>
                <a:sym typeface="Symbol"/>
              </a:rPr>
              <a:t> = </a:t>
            </a:r>
            <a:r>
              <a:rPr lang="hr-HR" sz="1800" b="1" baseline="-25000" dirty="0">
                <a:solidFill>
                  <a:schemeClr val="tx1"/>
                </a:solidFill>
                <a:latin typeface="UniZgLight" panose="02000503000000020003" pitchFamily="50" charset="-18"/>
                <a:sym typeface="Symbol"/>
              </a:rPr>
              <a:t>R</a:t>
            </a:r>
            <a:endParaRPr lang="hr-HR" sz="1800" b="1" dirty="0">
              <a:solidFill>
                <a:schemeClr val="tx1"/>
              </a:solidFill>
              <a:latin typeface="UniZgLight" panose="02000503000000020003" pitchFamily="50" charset="-18"/>
              <a:sym typeface="Symbol"/>
            </a:endParaRPr>
          </a:p>
          <a:p>
            <a:pPr algn="just"/>
            <a:r>
              <a:rPr lang="hr-HR" sz="1800" b="1" dirty="0">
                <a:solidFill>
                  <a:schemeClr val="tx1"/>
                </a:solidFill>
                <a:latin typeface="UniZgLight" panose="02000503000000020003" pitchFamily="50" charset="-18"/>
                <a:sym typeface="Symbol"/>
              </a:rPr>
              <a:t>gdje je </a:t>
            </a:r>
            <a:r>
              <a:rPr lang="hr-HR" sz="1800" b="1" i="1" dirty="0">
                <a:solidFill>
                  <a:schemeClr val="tx1"/>
                </a:solidFill>
                <a:latin typeface="UniZgLight" panose="02000503000000020003" pitchFamily="50" charset="-18"/>
                <a:sym typeface="Symbol"/>
              </a:rPr>
              <a:t></a:t>
            </a:r>
            <a:r>
              <a:rPr lang="hr-HR" sz="1800" b="1" baseline="-25000" dirty="0">
                <a:solidFill>
                  <a:schemeClr val="tx1"/>
                </a:solidFill>
                <a:latin typeface="UniZgLight" panose="02000503000000020003" pitchFamily="50" charset="-18"/>
                <a:sym typeface="Symbol"/>
              </a:rPr>
              <a:t>R</a:t>
            </a:r>
            <a:r>
              <a:rPr lang="hr-HR" sz="1800" b="1" dirty="0">
                <a:solidFill>
                  <a:schemeClr val="tx1"/>
                </a:solidFill>
                <a:latin typeface="UniZgLight" panose="02000503000000020003" pitchFamily="50" charset="-18"/>
                <a:sym typeface="Symbol"/>
              </a:rPr>
              <a:t> osmotski tlak </a:t>
            </a:r>
            <a:r>
              <a:rPr lang="hr-HR" sz="1800" b="1" dirty="0" err="1">
                <a:solidFill>
                  <a:schemeClr val="tx1"/>
                </a:solidFill>
                <a:latin typeface="UniZgLight" panose="02000503000000020003" pitchFamily="50" charset="-18"/>
                <a:sym typeface="Symbol"/>
              </a:rPr>
              <a:t>retentata</a:t>
            </a:r>
            <a:r>
              <a:rPr lang="hr-HR" sz="1800" b="1" dirty="0">
                <a:solidFill>
                  <a:schemeClr val="tx1"/>
                </a:solidFill>
                <a:latin typeface="UniZgLight" panose="02000503000000020003" pitchFamily="50" charset="-18"/>
                <a:sym typeface="Symbol"/>
              </a:rPr>
              <a:t>!				(17)</a:t>
            </a:r>
          </a:p>
          <a:p>
            <a:pPr algn="just"/>
            <a:endParaRPr lang="hr-HR" sz="1800" b="1" dirty="0">
              <a:solidFill>
                <a:schemeClr val="tx1"/>
              </a:solidFill>
              <a:latin typeface="UniZgLight" pitchFamily="50" charset="-18"/>
            </a:endParaRPr>
          </a:p>
        </p:txBody>
      </p:sp>
    </p:spTree>
    <p:extLst>
      <p:ext uri="{BB962C8B-B14F-4D97-AF65-F5344CB8AC3E}">
        <p14:creationId xmlns:p14="http://schemas.microsoft.com/office/powerpoint/2010/main" val="1409106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32656"/>
                <a:ext cx="8229600" cy="5793507"/>
              </a:xfrm>
            </p:spPr>
            <p:txBody>
              <a:bodyPr>
                <a:normAutofit fontScale="92500" lnSpcReduction="10000"/>
              </a:bodyPr>
              <a:lstStyle/>
              <a:p>
                <a:pPr algn="just"/>
                <a:r>
                  <a:rPr lang="hr-HR" sz="1800" b="1" dirty="0">
                    <a:solidFill>
                      <a:schemeClr val="tx1"/>
                    </a:solidFill>
                    <a:latin typeface="UniZgLight" pitchFamily="50" charset="-18"/>
                  </a:rPr>
                  <a:t>Da bismo izračunali  teoretsku minimalnu energiju za RO, uzmimo RO </a:t>
                </a:r>
                <a:r>
                  <a:rPr lang="hr-HR" sz="1800" b="1" dirty="0" err="1">
                    <a:solidFill>
                      <a:schemeClr val="tx1"/>
                    </a:solidFill>
                    <a:latin typeface="UniZgLight" pitchFamily="50" charset="-18"/>
                  </a:rPr>
                  <a:t>šaržni</a:t>
                </a:r>
                <a:r>
                  <a:rPr lang="hr-HR" sz="1800" b="1" dirty="0">
                    <a:solidFill>
                      <a:schemeClr val="tx1"/>
                    </a:solidFill>
                    <a:latin typeface="UniZgLight" pitchFamily="50" charset="-18"/>
                  </a:rPr>
                  <a:t> sustav uz kontinuiranu konverziju vode, što znači da koncentracija </a:t>
                </a:r>
                <a:r>
                  <a:rPr lang="hr-HR" sz="1800" b="1" dirty="0" err="1">
                    <a:solidFill>
                      <a:schemeClr val="tx1"/>
                    </a:solidFill>
                    <a:latin typeface="UniZgLight" pitchFamily="50" charset="-18"/>
                  </a:rPr>
                  <a:t>retentata</a:t>
                </a:r>
                <a:r>
                  <a:rPr lang="hr-HR" sz="1800" b="1" dirty="0">
                    <a:solidFill>
                      <a:schemeClr val="tx1"/>
                    </a:solidFill>
                    <a:latin typeface="UniZgLight" pitchFamily="50" charset="-18"/>
                  </a:rPr>
                  <a:t> raste napredovanjem procesa</a:t>
                </a:r>
              </a:p>
              <a:p>
                <a:r>
                  <a:rPr lang="hr-HR" sz="1800" b="1" dirty="0">
                    <a:solidFill>
                      <a:schemeClr val="tx1"/>
                    </a:solidFill>
                    <a:latin typeface="UniZgLight" pitchFamily="50" charset="-18"/>
                  </a:rPr>
                  <a:t>Da bi se zadovoljila reverzibilnost procesa, pretpostavljamo da se </a:t>
                </a:r>
                <a:r>
                  <a:rPr lang="hr-HR" sz="1800" b="1" dirty="0" err="1">
                    <a:solidFill>
                      <a:schemeClr val="tx1"/>
                    </a:solidFill>
                    <a:latin typeface="UniZgLight" pitchFamily="50" charset="-18"/>
                  </a:rPr>
                  <a:t>primjenjeni</a:t>
                </a:r>
                <a:r>
                  <a:rPr lang="hr-HR" sz="1800" b="1" dirty="0">
                    <a:solidFill>
                      <a:schemeClr val="tx1"/>
                    </a:solidFill>
                    <a:latin typeface="UniZgLight" pitchFamily="50" charset="-18"/>
                  </a:rPr>
                  <a:t> tlak približava osmotskom tlaku </a:t>
                </a:r>
                <a:r>
                  <a:rPr lang="hr-HR" sz="1800" b="1" dirty="0" err="1">
                    <a:solidFill>
                      <a:schemeClr val="tx1"/>
                    </a:solidFill>
                    <a:latin typeface="UniZgLight" pitchFamily="50" charset="-18"/>
                  </a:rPr>
                  <a:t>retentata</a:t>
                </a:r>
                <a:r>
                  <a:rPr lang="hr-HR" sz="1800" b="1" dirty="0">
                    <a:solidFill>
                      <a:schemeClr val="tx1"/>
                    </a:solidFill>
                    <a:latin typeface="UniZgLight" pitchFamily="50" charset="-18"/>
                  </a:rPr>
                  <a:t> tijekom cijelog procesa</a:t>
                </a:r>
              </a:p>
              <a:p>
                <a:r>
                  <a:rPr lang="hr-HR" sz="1800" b="1" dirty="0">
                    <a:solidFill>
                      <a:schemeClr val="tx1"/>
                    </a:solidFill>
                    <a:latin typeface="UniZgLight" pitchFamily="50" charset="-18"/>
                  </a:rPr>
                  <a:t>Bilanca mase soli ukazuje da je koncentracija soli u </a:t>
                </a:r>
                <a:r>
                  <a:rPr lang="hr-HR" sz="1800" b="1" dirty="0" err="1">
                    <a:solidFill>
                      <a:schemeClr val="tx1"/>
                    </a:solidFill>
                    <a:latin typeface="UniZgLight" pitchFamily="50" charset="-18"/>
                  </a:rPr>
                  <a:t>retentatu</a:t>
                </a:r>
                <a:r>
                  <a:rPr lang="hr-HR" sz="1800" b="1" dirty="0">
                    <a:solidFill>
                      <a:schemeClr val="tx1"/>
                    </a:solidFill>
                    <a:latin typeface="UniZgLight" pitchFamily="50" charset="-18"/>
                  </a:rPr>
                  <a:t> </a:t>
                </a:r>
                <a:r>
                  <a:rPr lang="hr-HR" sz="1800" b="1" i="1" dirty="0" err="1">
                    <a:solidFill>
                      <a:schemeClr val="tx1"/>
                    </a:solidFill>
                    <a:latin typeface="UniZgLight" panose="02000503000000020003" pitchFamily="50" charset="-18"/>
                    <a:sym typeface="Symbol"/>
                  </a:rPr>
                  <a:t>c</a:t>
                </a:r>
                <a:r>
                  <a:rPr lang="hr-HR" sz="1800" b="1" baseline="-25000" dirty="0" err="1">
                    <a:solidFill>
                      <a:schemeClr val="tx1"/>
                    </a:solidFill>
                    <a:latin typeface="UniZgLight" panose="02000503000000020003" pitchFamily="50" charset="-18"/>
                    <a:sym typeface="Symbol"/>
                  </a:rPr>
                  <a:t>R</a:t>
                </a:r>
                <a:r>
                  <a:rPr lang="hr-HR" sz="1800" b="1" baseline="-25000" dirty="0">
                    <a:solidFill>
                      <a:schemeClr val="tx1"/>
                    </a:solidFill>
                    <a:latin typeface="UniZgLight" panose="02000503000000020003" pitchFamily="50" charset="-18"/>
                    <a:sym typeface="Symbol"/>
                  </a:rPr>
                  <a:t> </a:t>
                </a:r>
                <a:r>
                  <a:rPr lang="hr-HR" sz="1800" b="1" dirty="0">
                    <a:solidFill>
                      <a:schemeClr val="tx1"/>
                    </a:solidFill>
                    <a:latin typeface="UniZgLight" panose="02000503000000020003" pitchFamily="50" charset="-18"/>
                    <a:sym typeface="Symbol"/>
                  </a:rPr>
                  <a:t>povezana s koncentracijom soli u ulaznoj struji </a:t>
                </a:r>
                <a:r>
                  <a:rPr lang="hr-HR" sz="1800" b="1" i="1" dirty="0" err="1">
                    <a:solidFill>
                      <a:schemeClr val="tx1"/>
                    </a:solidFill>
                    <a:latin typeface="UniZgLight" panose="02000503000000020003" pitchFamily="50" charset="-18"/>
                    <a:sym typeface="Symbol"/>
                  </a:rPr>
                  <a:t>c</a:t>
                </a:r>
                <a:r>
                  <a:rPr lang="hr-HR" sz="1800" b="1" baseline="-25000" dirty="0" err="1">
                    <a:solidFill>
                      <a:schemeClr val="tx1"/>
                    </a:solidFill>
                    <a:latin typeface="UniZgLight" panose="02000503000000020003" pitchFamily="50" charset="-18"/>
                    <a:sym typeface="Symbol"/>
                  </a:rPr>
                  <a:t>F</a:t>
                </a:r>
                <a:r>
                  <a:rPr lang="hr-HR" sz="1800" b="1" baseline="-25000" dirty="0">
                    <a:solidFill>
                      <a:schemeClr val="tx1"/>
                    </a:solidFill>
                    <a:latin typeface="UniZgLight" panose="02000503000000020003" pitchFamily="50" charset="-18"/>
                    <a:sym typeface="Symbol"/>
                  </a:rPr>
                  <a:t> </a:t>
                </a:r>
                <a:r>
                  <a:rPr lang="hr-HR" sz="1800" b="1" dirty="0">
                    <a:solidFill>
                      <a:schemeClr val="tx1"/>
                    </a:solidFill>
                    <a:latin typeface="UniZgLight" panose="02000503000000020003" pitchFamily="50" charset="-18"/>
                    <a:sym typeface="Symbol"/>
                  </a:rPr>
                  <a:t>preko faktora konverzije vode </a:t>
                </a:r>
                <a:r>
                  <a:rPr lang="hr-HR" sz="1800" b="1" i="1" dirty="0">
                    <a:solidFill>
                      <a:schemeClr val="tx1"/>
                    </a:solidFill>
                    <a:latin typeface="UniZgLight" pitchFamily="50" charset="-18"/>
                  </a:rPr>
                  <a:t>r</a:t>
                </a:r>
                <a:r>
                  <a:rPr lang="hr-HR" sz="1800" b="1" baseline="-25000" dirty="0">
                    <a:solidFill>
                      <a:schemeClr val="tx1"/>
                    </a:solidFill>
                    <a:latin typeface="UniZgLight" pitchFamily="50" charset="-18"/>
                  </a:rPr>
                  <a:t> </a:t>
                </a:r>
                <a:r>
                  <a:rPr lang="hr-HR" sz="1800" b="1" dirty="0">
                    <a:solidFill>
                      <a:schemeClr val="tx1"/>
                    </a:solidFill>
                    <a:latin typeface="UniZgLight" pitchFamily="50" charset="-18"/>
                  </a:rPr>
                  <a:t>jednadžbom </a:t>
                </a:r>
                <a14:m>
                  <m:oMath xmlns:m="http://schemas.openxmlformats.org/officeDocument/2006/math">
                    <m:r>
                      <a:rPr lang="hr-HR" sz="1800" b="1" i="1" smtClean="0">
                        <a:solidFill>
                          <a:schemeClr val="tx1"/>
                        </a:solidFill>
                        <a:latin typeface="Cambria Math"/>
                      </a:rPr>
                      <m:t>𝒄</m:t>
                    </m:r>
                    <m:r>
                      <a:rPr lang="hr-HR" sz="1800" b="1" i="0" baseline="-25000" smtClean="0">
                        <a:solidFill>
                          <a:schemeClr val="tx1"/>
                        </a:solidFill>
                        <a:latin typeface="Cambria Math"/>
                      </a:rPr>
                      <m:t>𝐑</m:t>
                    </m:r>
                  </m:oMath>
                </a14:m>
                <a:r>
                  <a:rPr lang="hr-HR" sz="1800" b="1" dirty="0">
                    <a:solidFill>
                      <a:schemeClr val="tx1"/>
                    </a:solidFill>
                    <a:latin typeface="UniZgLight" pitchFamily="50" charset="-18"/>
                  </a:rPr>
                  <a:t> = </a:t>
                </a:r>
                <a:r>
                  <a:rPr lang="hr-HR" sz="1800" b="1" i="1" dirty="0" err="1">
                    <a:solidFill>
                      <a:schemeClr val="tx1"/>
                    </a:solidFill>
                    <a:latin typeface="UniZgLight" pitchFamily="50" charset="-18"/>
                  </a:rPr>
                  <a:t>c</a:t>
                </a:r>
                <a:r>
                  <a:rPr lang="hr-HR" sz="1800" b="1" baseline="-25000" dirty="0">
                    <a:solidFill>
                      <a:schemeClr val="tx1"/>
                    </a:solidFill>
                    <a:latin typeface="UniZgLight" pitchFamily="50" charset="-18"/>
                  </a:rPr>
                  <a:t>F </a:t>
                </a:r>
                <a:r>
                  <a:rPr lang="hr-HR" sz="1800" b="1" dirty="0">
                    <a:solidFill>
                      <a:schemeClr val="tx1"/>
                    </a:solidFill>
                    <a:latin typeface="UniZgLight" pitchFamily="50" charset="-18"/>
                  </a:rPr>
                  <a:t>(</a:t>
                </a:r>
                <a14:m>
                  <m:oMath xmlns:m="http://schemas.openxmlformats.org/officeDocument/2006/math">
                    <m:f>
                      <m:fPr>
                        <m:ctrlPr>
                          <a:rPr lang="hr-HR" sz="1800" b="1" i="1" dirty="0">
                            <a:solidFill>
                              <a:schemeClr val="tx1"/>
                            </a:solidFill>
                            <a:latin typeface="Cambria Math" panose="02040503050406030204" pitchFamily="18" charset="0"/>
                          </a:rPr>
                        </m:ctrlPr>
                      </m:fPr>
                      <m:num>
                        <m:r>
                          <a:rPr lang="hr-HR" sz="1800" b="1" i="1" dirty="0">
                            <a:solidFill>
                              <a:schemeClr val="tx1"/>
                            </a:solidFill>
                            <a:latin typeface="Cambria Math"/>
                          </a:rPr>
                          <m:t>𝟏</m:t>
                        </m:r>
                      </m:num>
                      <m:den>
                        <m:r>
                          <a:rPr lang="hr-HR" sz="1800" b="1" i="1" dirty="0">
                            <a:solidFill>
                              <a:schemeClr val="tx1"/>
                            </a:solidFill>
                            <a:latin typeface="Cambria Math"/>
                          </a:rPr>
                          <m:t>𝟏</m:t>
                        </m:r>
                        <m:r>
                          <a:rPr lang="hr-HR" sz="1800" b="1" i="1" dirty="0">
                            <a:solidFill>
                              <a:schemeClr val="tx1"/>
                            </a:solidFill>
                            <a:latin typeface="Cambria Math"/>
                          </a:rPr>
                          <m:t>−</m:t>
                        </m:r>
                        <m:r>
                          <a:rPr lang="hr-HR" sz="1800" b="1" i="1" dirty="0" smtClean="0">
                            <a:solidFill>
                              <a:schemeClr val="tx1"/>
                            </a:solidFill>
                            <a:latin typeface="Cambria Math"/>
                          </a:rPr>
                          <m:t>𝒓</m:t>
                        </m:r>
                      </m:den>
                    </m:f>
                  </m:oMath>
                </a14:m>
                <a:r>
                  <a:rPr lang="hr-HR" sz="1800" b="1" dirty="0">
                    <a:solidFill>
                      <a:schemeClr val="tx1"/>
                    </a:solidFill>
                    <a:latin typeface="UniZgLight" pitchFamily="50" charset="-18"/>
                  </a:rPr>
                  <a:t>) </a:t>
                </a:r>
              </a:p>
              <a:p>
                <a:r>
                  <a:rPr lang="hr-HR" sz="1800" b="1" dirty="0">
                    <a:solidFill>
                      <a:schemeClr val="tx1"/>
                    </a:solidFill>
                    <a:latin typeface="UniZgLight" pitchFamily="50" charset="-18"/>
                  </a:rPr>
                  <a:t>gdje je </a:t>
                </a:r>
                <a:r>
                  <a:rPr lang="hr-HR" sz="1800" b="1" i="1" dirty="0">
                    <a:solidFill>
                      <a:schemeClr val="tx1"/>
                    </a:solidFill>
                    <a:latin typeface="UniZgLight" pitchFamily="50" charset="-18"/>
                  </a:rPr>
                  <a:t>r</a:t>
                </a:r>
                <a:r>
                  <a:rPr lang="hr-HR" sz="1800" b="1" dirty="0">
                    <a:solidFill>
                      <a:schemeClr val="tx1"/>
                    </a:solidFill>
                    <a:latin typeface="UniZgLight" pitchFamily="50" charset="-18"/>
                  </a:rPr>
                  <a:t> kumulativna frakcija ulazne struje koja postaje produkt - čista voda u </a:t>
                </a:r>
                <a:r>
                  <a:rPr lang="hr-HR" sz="1800" b="1" dirty="0" err="1">
                    <a:solidFill>
                      <a:schemeClr val="tx1"/>
                    </a:solidFill>
                    <a:latin typeface="UniZgLight" pitchFamily="50" charset="-18"/>
                  </a:rPr>
                  <a:t>desalinacijskom</a:t>
                </a:r>
                <a:r>
                  <a:rPr lang="hr-HR" sz="1800" b="1" dirty="0">
                    <a:solidFill>
                      <a:schemeClr val="tx1"/>
                    </a:solidFill>
                    <a:latin typeface="UniZgLight" pitchFamily="50" charset="-18"/>
                  </a:rPr>
                  <a:t> procesu  (</a:t>
                </a:r>
                <a:r>
                  <a:rPr lang="hr-HR" sz="1800" b="1" i="1" dirty="0">
                    <a:solidFill>
                      <a:schemeClr val="tx1"/>
                    </a:solidFill>
                    <a:latin typeface="UniZgLight" pitchFamily="50" charset="-18"/>
                  </a:rPr>
                  <a:t>r</a:t>
                </a:r>
                <a:r>
                  <a:rPr lang="hr-HR" sz="1800" b="1" dirty="0">
                    <a:solidFill>
                      <a:schemeClr val="tx1"/>
                    </a:solidFill>
                    <a:latin typeface="UniZgLight" pitchFamily="50" charset="-18"/>
                  </a:rPr>
                  <a:t> ≤ </a:t>
                </a:r>
                <a:r>
                  <a:rPr lang="hr-HR" sz="1800" b="1" i="1" dirty="0" err="1">
                    <a:solidFill>
                      <a:schemeClr val="tx1"/>
                    </a:solidFill>
                    <a:latin typeface="UniZgLight" pitchFamily="50" charset="-18"/>
                  </a:rPr>
                  <a:t>R</a:t>
                </a:r>
                <a:r>
                  <a:rPr lang="hr-HR" sz="1800" b="1" baseline="-25000" dirty="0" err="1">
                    <a:solidFill>
                      <a:schemeClr val="tx1"/>
                    </a:solidFill>
                    <a:latin typeface="UniZgLight" pitchFamily="50" charset="-18"/>
                  </a:rPr>
                  <a:t>w</a:t>
                </a:r>
                <a:r>
                  <a:rPr lang="hr-HR" sz="1800" b="1" dirty="0">
                    <a:solidFill>
                      <a:schemeClr val="tx1"/>
                    </a:solidFill>
                    <a:latin typeface="UniZgLight" pitchFamily="50" charset="-18"/>
                  </a:rPr>
                  <a:t>).</a:t>
                </a:r>
              </a:p>
              <a:p>
                <a:r>
                  <a:rPr lang="hr-HR" sz="1800" b="1" dirty="0">
                    <a:solidFill>
                      <a:schemeClr val="tx1"/>
                    </a:solidFill>
                    <a:latin typeface="UniZgLight" pitchFamily="50" charset="-18"/>
                  </a:rPr>
                  <a:t>Uz pretpostavku da osmotski tlak linearno ovisi o koncentraciji soli, prethodni odnos može se prepisati kao </a:t>
                </a:r>
                <a:r>
                  <a:rPr lang="hr-HR" sz="1800" b="1" i="1" dirty="0">
                    <a:solidFill>
                      <a:prstClr val="black"/>
                    </a:solidFill>
                    <a:latin typeface="UniZgLight" pitchFamily="50" charset="-18"/>
                    <a:sym typeface="Symbol"/>
                  </a:rPr>
                  <a:t></a:t>
                </a:r>
                <a14:m>
                  <m:oMath xmlns:m="http://schemas.openxmlformats.org/officeDocument/2006/math">
                    <m:r>
                      <a:rPr lang="hr-HR" sz="1800" b="1" baseline="-25000">
                        <a:solidFill>
                          <a:schemeClr val="tx1"/>
                        </a:solidFill>
                        <a:latin typeface="Cambria Math"/>
                      </a:rPr>
                      <m:t>𝐑</m:t>
                    </m:r>
                  </m:oMath>
                </a14:m>
                <a:r>
                  <a:rPr lang="hr-HR" sz="1800" b="1" dirty="0">
                    <a:solidFill>
                      <a:schemeClr val="tx1"/>
                    </a:solidFill>
                    <a:latin typeface="UniZgLight" pitchFamily="50" charset="-18"/>
                  </a:rPr>
                  <a:t> = </a:t>
                </a:r>
                <a:r>
                  <a:rPr lang="hr-HR" sz="1800" b="1" i="1" dirty="0">
                    <a:solidFill>
                      <a:schemeClr val="tx1"/>
                    </a:solidFill>
                    <a:latin typeface="UniZgLight" pitchFamily="50" charset="-18"/>
                    <a:sym typeface="Symbol"/>
                  </a:rPr>
                  <a:t></a:t>
                </a:r>
                <a:r>
                  <a:rPr lang="hr-HR" sz="1800" b="1" baseline="-25000" dirty="0">
                    <a:solidFill>
                      <a:schemeClr val="tx1"/>
                    </a:solidFill>
                    <a:latin typeface="UniZgLight" pitchFamily="50" charset="-18"/>
                  </a:rPr>
                  <a:t>F </a:t>
                </a:r>
                <a:r>
                  <a:rPr lang="hr-HR" sz="1800" b="1" dirty="0">
                    <a:solidFill>
                      <a:schemeClr val="tx1"/>
                    </a:solidFill>
                    <a:latin typeface="UniZgLight" pitchFamily="50" charset="-18"/>
                  </a:rPr>
                  <a:t>(</a:t>
                </a:r>
                <a14:m>
                  <m:oMath xmlns:m="http://schemas.openxmlformats.org/officeDocument/2006/math">
                    <m:f>
                      <m:fPr>
                        <m:ctrlPr>
                          <a:rPr lang="hr-HR" sz="1800" b="1" i="1" dirty="0">
                            <a:solidFill>
                              <a:schemeClr val="tx1"/>
                            </a:solidFill>
                            <a:latin typeface="Cambria Math" panose="02040503050406030204" pitchFamily="18" charset="0"/>
                          </a:rPr>
                        </m:ctrlPr>
                      </m:fPr>
                      <m:num>
                        <m:r>
                          <a:rPr lang="hr-HR" sz="1800" b="1" i="1" dirty="0">
                            <a:solidFill>
                              <a:schemeClr val="tx1"/>
                            </a:solidFill>
                            <a:latin typeface="Cambria Math"/>
                          </a:rPr>
                          <m:t>𝟏</m:t>
                        </m:r>
                      </m:num>
                      <m:den>
                        <m:r>
                          <a:rPr lang="hr-HR" sz="1800" b="1" i="1" dirty="0">
                            <a:solidFill>
                              <a:schemeClr val="tx1"/>
                            </a:solidFill>
                            <a:latin typeface="Cambria Math"/>
                          </a:rPr>
                          <m:t>𝟏</m:t>
                        </m:r>
                        <m:r>
                          <a:rPr lang="hr-HR" sz="1800" b="1" i="1" dirty="0">
                            <a:solidFill>
                              <a:schemeClr val="tx1"/>
                            </a:solidFill>
                            <a:latin typeface="Cambria Math"/>
                          </a:rPr>
                          <m:t>−</m:t>
                        </m:r>
                        <m:r>
                          <a:rPr lang="hr-HR" sz="1800" b="1" i="1" dirty="0">
                            <a:solidFill>
                              <a:schemeClr val="tx1"/>
                            </a:solidFill>
                            <a:latin typeface="Cambria Math"/>
                          </a:rPr>
                          <m:t>𝒓</m:t>
                        </m:r>
                      </m:den>
                    </m:f>
                  </m:oMath>
                </a14:m>
                <a:r>
                  <a:rPr lang="hr-HR" sz="1800" b="1" dirty="0">
                    <a:solidFill>
                      <a:schemeClr val="tx1"/>
                    </a:solidFill>
                    <a:latin typeface="UniZgLight" pitchFamily="50" charset="-18"/>
                  </a:rPr>
                  <a:t>) </a:t>
                </a:r>
              </a:p>
              <a:p>
                <a:r>
                  <a:rPr lang="hr-HR" sz="1800" b="1" dirty="0">
                    <a:solidFill>
                      <a:schemeClr val="tx1"/>
                    </a:solidFill>
                    <a:latin typeface="UniZgLight" pitchFamily="50" charset="-18"/>
                  </a:rPr>
                  <a:t>U tom slučaju </a:t>
                </a:r>
                <a:r>
                  <a:rPr lang="hr-HR" sz="1800" b="1" dirty="0" smtClean="0">
                    <a:solidFill>
                      <a:schemeClr val="tx1"/>
                    </a:solidFill>
                    <a:latin typeface="UniZgLight" pitchFamily="50" charset="-18"/>
                  </a:rPr>
                  <a:t>mehanički rad,</a:t>
                </a:r>
                <a:r>
                  <a:rPr lang="hr-HR" sz="1800" b="1" i="1" dirty="0" err="1" smtClean="0">
                    <a:solidFill>
                      <a:schemeClr val="tx1"/>
                    </a:solidFill>
                    <a:latin typeface="UniZgLight" pitchFamily="50" charset="-18"/>
                  </a:rPr>
                  <a:t>W</a:t>
                </a:r>
                <a:r>
                  <a:rPr lang="hr-HR" sz="1800" b="1" baseline="-25000" dirty="0" err="1" smtClean="0">
                    <a:solidFill>
                      <a:schemeClr val="tx1"/>
                    </a:solidFill>
                    <a:latin typeface="UniZgLight" pitchFamily="50" charset="-18"/>
                  </a:rPr>
                  <a:t>rev</a:t>
                </a:r>
                <a:r>
                  <a:rPr lang="hr-HR" sz="1800" b="1" dirty="0" smtClean="0">
                    <a:solidFill>
                      <a:schemeClr val="tx1"/>
                    </a:solidFill>
                    <a:latin typeface="UniZgLight" pitchFamily="50" charset="-18"/>
                  </a:rPr>
                  <a:t> (koji potječe od promjene volumena uz pomoć tlaka) može </a:t>
                </a:r>
                <a:r>
                  <a:rPr lang="hr-HR" sz="1800" b="1" dirty="0">
                    <a:solidFill>
                      <a:schemeClr val="tx1"/>
                    </a:solidFill>
                    <a:latin typeface="UniZgLight" pitchFamily="50" charset="-18"/>
                  </a:rPr>
                  <a:t>biti prikazan preko volumena </a:t>
                </a:r>
                <a:r>
                  <a:rPr lang="hr-HR" sz="1800" b="1" dirty="0" err="1">
                    <a:solidFill>
                      <a:schemeClr val="tx1"/>
                    </a:solidFill>
                    <a:latin typeface="UniZgLight" pitchFamily="50" charset="-18"/>
                  </a:rPr>
                  <a:t>permeata</a:t>
                </a:r>
                <a:r>
                  <a:rPr lang="hr-HR" sz="1800" b="1" dirty="0">
                    <a:solidFill>
                      <a:schemeClr val="tx1"/>
                    </a:solidFill>
                    <a:latin typeface="UniZgLight" pitchFamily="50" charset="-18"/>
                  </a:rPr>
                  <a:t> (</a:t>
                </a:r>
                <a:r>
                  <a:rPr lang="hr-HR" sz="1800" b="1" i="1" dirty="0">
                    <a:solidFill>
                      <a:schemeClr val="tx1"/>
                    </a:solidFill>
                    <a:latin typeface="UniZgLight" pitchFamily="50" charset="-18"/>
                  </a:rPr>
                  <a:t>V</a:t>
                </a:r>
                <a:r>
                  <a:rPr lang="hr-HR" sz="1800" b="1" baseline="-25000" dirty="0">
                    <a:solidFill>
                      <a:schemeClr val="tx1"/>
                    </a:solidFill>
                    <a:latin typeface="UniZgLight" pitchFamily="50" charset="-18"/>
                  </a:rPr>
                  <a:t>P</a:t>
                </a:r>
                <a:r>
                  <a:rPr lang="hr-HR" sz="1800" b="1" dirty="0">
                    <a:solidFill>
                      <a:schemeClr val="tx1"/>
                    </a:solidFill>
                    <a:latin typeface="UniZgLight" pitchFamily="50" charset="-18"/>
                  </a:rPr>
                  <a:t>), </a:t>
                </a:r>
                <a:r>
                  <a:rPr lang="hr-HR" sz="1800" b="1" i="1" dirty="0">
                    <a:solidFill>
                      <a:schemeClr val="tx1"/>
                    </a:solidFill>
                    <a:latin typeface="UniZgLight" pitchFamily="50" charset="-18"/>
                    <a:sym typeface="Symbol"/>
                  </a:rPr>
                  <a:t></a:t>
                </a:r>
                <a:r>
                  <a:rPr lang="hr-HR" sz="1800" b="1" baseline="-25000" dirty="0">
                    <a:solidFill>
                      <a:schemeClr val="tx1"/>
                    </a:solidFill>
                    <a:latin typeface="UniZgLight" pitchFamily="50" charset="-18"/>
                  </a:rPr>
                  <a:t>F</a:t>
                </a:r>
                <a:r>
                  <a:rPr lang="hr-HR" sz="1800" b="1" dirty="0">
                    <a:solidFill>
                      <a:schemeClr val="tx1"/>
                    </a:solidFill>
                    <a:latin typeface="UniZgLight" pitchFamily="50" charset="-18"/>
                  </a:rPr>
                  <a:t>, i </a:t>
                </a:r>
                <a:r>
                  <a:rPr lang="hr-HR" sz="1800" b="1" i="1" dirty="0">
                    <a:solidFill>
                      <a:schemeClr val="tx1"/>
                    </a:solidFill>
                    <a:latin typeface="UniZgLight" pitchFamily="50" charset="-18"/>
                  </a:rPr>
                  <a:t>r </a:t>
                </a:r>
                <a:r>
                  <a:rPr lang="hr-HR" sz="1800" b="1" dirty="0">
                    <a:solidFill>
                      <a:schemeClr val="tx1"/>
                    </a:solidFill>
                    <a:latin typeface="UniZgLight" pitchFamily="50" charset="-18"/>
                  </a:rPr>
                  <a:t>kako bi se izvela teoretska minimalna potrošnja energije</a:t>
                </a:r>
              </a:p>
              <a:p>
                <a:r>
                  <a:rPr lang="hr-HR" sz="1800" b="1" i="1" dirty="0">
                    <a:solidFill>
                      <a:srgbClr val="FF0000"/>
                    </a:solidFill>
                    <a:latin typeface="UniZgLight" pitchFamily="50" charset="-18"/>
                  </a:rPr>
                  <a:t>W</a:t>
                </a:r>
                <a:r>
                  <a:rPr lang="hr-HR" sz="1800" b="1" baseline="-25000" dirty="0">
                    <a:solidFill>
                      <a:srgbClr val="FF0000"/>
                    </a:solidFill>
                    <a:latin typeface="UniZgLight" pitchFamily="50" charset="-18"/>
                  </a:rPr>
                  <a:t>rev</a:t>
                </a:r>
                <a:r>
                  <a:rPr lang="hr-HR" sz="1800" b="1" dirty="0">
                    <a:solidFill>
                      <a:srgbClr val="FF0000"/>
                    </a:solidFill>
                  </a:rPr>
                  <a:t>=</a:t>
                </a:r>
                <a14:m>
                  <m:oMath xmlns:m="http://schemas.openxmlformats.org/officeDocument/2006/math">
                    <m:nary>
                      <m:naryPr>
                        <m:limLoc m:val="undOvr"/>
                        <m:ctrlPr>
                          <a:rPr lang="hr-HR" sz="1800" b="1" i="1" smtClean="0">
                            <a:solidFill>
                              <a:srgbClr val="FF0000"/>
                            </a:solidFill>
                            <a:latin typeface="Cambria Math" panose="02040503050406030204" pitchFamily="18" charset="0"/>
                          </a:rPr>
                        </m:ctrlPr>
                      </m:naryPr>
                      <m:sub>
                        <m:r>
                          <m:rPr>
                            <m:brk m:alnAt="24"/>
                          </m:rPr>
                          <a:rPr lang="hr-HR" sz="1800" b="1" i="1" smtClean="0">
                            <a:solidFill>
                              <a:srgbClr val="FF0000"/>
                            </a:solidFill>
                            <a:latin typeface="Cambria Math"/>
                          </a:rPr>
                          <m:t>𝟎</m:t>
                        </m:r>
                      </m:sub>
                      <m:sup>
                        <m:r>
                          <a:rPr lang="hr-HR" sz="1800" b="1" i="1" smtClean="0">
                            <a:solidFill>
                              <a:srgbClr val="FF0000"/>
                            </a:solidFill>
                            <a:latin typeface="Cambria Math"/>
                          </a:rPr>
                          <m:t>𝑽</m:t>
                        </m:r>
                        <m:r>
                          <a:rPr lang="hr-HR" sz="1800" b="1" i="0" baseline="-25000" smtClean="0">
                            <a:solidFill>
                              <a:srgbClr val="FF0000"/>
                            </a:solidFill>
                            <a:latin typeface="Cambria Math"/>
                          </a:rPr>
                          <m:t>𝐏</m:t>
                        </m:r>
                      </m:sup>
                      <m:e>
                        <m:r>
                          <a:rPr lang="hr-HR" sz="1800" b="1" i="1" smtClean="0">
                            <a:solidFill>
                              <a:srgbClr val="FF0000"/>
                            </a:solidFill>
                            <a:latin typeface="Cambria Math"/>
                          </a:rPr>
                          <m:t>𝑷𝒅𝑽</m:t>
                        </m:r>
                      </m:e>
                    </m:nary>
                  </m:oMath>
                </a14:m>
                <a:r>
                  <a:rPr lang="hr-HR" sz="1800" b="1" dirty="0">
                    <a:solidFill>
                      <a:srgbClr val="FF0000"/>
                    </a:solidFill>
                  </a:rPr>
                  <a:t> =</a:t>
                </a:r>
                <a14:m>
                  <m:oMath xmlns:m="http://schemas.openxmlformats.org/officeDocument/2006/math">
                    <m:nary>
                      <m:naryPr>
                        <m:limLoc m:val="undOvr"/>
                        <m:ctrlPr>
                          <a:rPr lang="hr-HR" sz="1800" b="1" i="1">
                            <a:solidFill>
                              <a:srgbClr val="FF0000"/>
                            </a:solidFill>
                            <a:latin typeface="Cambria Math" panose="02040503050406030204" pitchFamily="18" charset="0"/>
                          </a:rPr>
                        </m:ctrlPr>
                      </m:naryPr>
                      <m:sub>
                        <m:r>
                          <m:rPr>
                            <m:brk m:alnAt="24"/>
                          </m:rPr>
                          <a:rPr lang="hr-HR" sz="1800" b="1" i="1">
                            <a:solidFill>
                              <a:srgbClr val="FF0000"/>
                            </a:solidFill>
                            <a:latin typeface="Cambria Math"/>
                          </a:rPr>
                          <m:t>𝟎</m:t>
                        </m:r>
                      </m:sub>
                      <m:sup>
                        <m:r>
                          <a:rPr lang="hr-HR" sz="1800" b="1" i="1">
                            <a:solidFill>
                              <a:srgbClr val="FF0000"/>
                            </a:solidFill>
                            <a:latin typeface="Cambria Math"/>
                          </a:rPr>
                          <m:t>𝑽</m:t>
                        </m:r>
                        <m:r>
                          <a:rPr lang="hr-HR" sz="1800" b="1" baseline="-25000">
                            <a:solidFill>
                              <a:srgbClr val="FF0000"/>
                            </a:solidFill>
                            <a:latin typeface="Cambria Math"/>
                          </a:rPr>
                          <m:t>𝐏</m:t>
                        </m:r>
                      </m:sup>
                      <m:e>
                        <m:r>
                          <a:rPr lang="hr-HR" sz="1800" b="1" i="1" smtClean="0">
                            <a:solidFill>
                              <a:srgbClr val="FF0000"/>
                            </a:solidFill>
                            <a:latin typeface="Cambria Math"/>
                            <a:sym typeface="Symbol"/>
                          </a:rPr>
                          <m:t></m:t>
                        </m:r>
                        <m:r>
                          <a:rPr lang="hr-HR" sz="1800" b="1" i="0" baseline="-25000" smtClean="0">
                            <a:solidFill>
                              <a:srgbClr val="FF0000"/>
                            </a:solidFill>
                            <a:latin typeface="Cambria Math"/>
                            <a:sym typeface="Symbol"/>
                          </a:rPr>
                          <m:t>𝐑</m:t>
                        </m:r>
                        <m:r>
                          <a:rPr lang="hr-HR" sz="1800" b="1" i="1">
                            <a:solidFill>
                              <a:srgbClr val="FF0000"/>
                            </a:solidFill>
                            <a:latin typeface="Cambria Math"/>
                          </a:rPr>
                          <m:t>𝒅𝑽</m:t>
                        </m:r>
                      </m:e>
                    </m:nary>
                  </m:oMath>
                </a14:m>
                <a:r>
                  <a:rPr lang="hr-HR" sz="1800" b="1" dirty="0">
                    <a:solidFill>
                      <a:srgbClr val="FF0000"/>
                    </a:solidFill>
                  </a:rPr>
                  <a:t> =</a:t>
                </a:r>
                <a14:m>
                  <m:oMath xmlns:m="http://schemas.openxmlformats.org/officeDocument/2006/math">
                    <m:nary>
                      <m:naryPr>
                        <m:limLoc m:val="undOvr"/>
                        <m:ctrlPr>
                          <a:rPr lang="hr-HR" sz="1800" b="1" i="1">
                            <a:solidFill>
                              <a:srgbClr val="FF0000"/>
                            </a:solidFill>
                            <a:latin typeface="Cambria Math" panose="02040503050406030204" pitchFamily="18" charset="0"/>
                          </a:rPr>
                        </m:ctrlPr>
                      </m:naryPr>
                      <m:sub>
                        <m:r>
                          <m:rPr>
                            <m:brk m:alnAt="24"/>
                          </m:rPr>
                          <a:rPr lang="hr-HR" sz="1800" b="1" i="1">
                            <a:solidFill>
                              <a:srgbClr val="FF0000"/>
                            </a:solidFill>
                            <a:latin typeface="Cambria Math"/>
                          </a:rPr>
                          <m:t>𝟎</m:t>
                        </m:r>
                      </m:sub>
                      <m:sup>
                        <m:r>
                          <a:rPr lang="hr-HR" sz="1800" b="1" i="1">
                            <a:solidFill>
                              <a:srgbClr val="FF0000"/>
                            </a:solidFill>
                            <a:latin typeface="Cambria Math"/>
                          </a:rPr>
                          <m:t>𝑽</m:t>
                        </m:r>
                        <m:r>
                          <a:rPr lang="hr-HR" sz="1800" b="1" baseline="-25000">
                            <a:solidFill>
                              <a:srgbClr val="FF0000"/>
                            </a:solidFill>
                            <a:latin typeface="Cambria Math"/>
                          </a:rPr>
                          <m:t>𝐏</m:t>
                        </m:r>
                      </m:sup>
                      <m:e>
                        <m:f>
                          <m:fPr>
                            <m:ctrlPr>
                              <a:rPr lang="hr-HR" sz="1800" b="1" i="1" dirty="0">
                                <a:solidFill>
                                  <a:srgbClr val="FF0000"/>
                                </a:solidFill>
                                <a:latin typeface="Cambria Math" panose="02040503050406030204" pitchFamily="18" charset="0"/>
                              </a:rPr>
                            </m:ctrlPr>
                          </m:fPr>
                          <m:num>
                            <m:r>
                              <m:rPr>
                                <m:nor/>
                              </m:rPr>
                              <a:rPr lang="hr-HR" sz="1800" b="1" i="1" dirty="0">
                                <a:solidFill>
                                  <a:srgbClr val="FF0000"/>
                                </a:solidFill>
                                <a:latin typeface="UniZgLight" pitchFamily="50" charset="-18"/>
                                <a:sym typeface="Symbol"/>
                              </a:rPr>
                              <m:t></m:t>
                            </m:r>
                            <m:r>
                              <m:rPr>
                                <m:nor/>
                              </m:rPr>
                              <a:rPr lang="hr-HR" sz="1800" b="1" baseline="-25000" dirty="0">
                                <a:solidFill>
                                  <a:srgbClr val="FF0000"/>
                                </a:solidFill>
                                <a:latin typeface="UniZgLight" pitchFamily="50" charset="-18"/>
                              </a:rPr>
                              <m:t>F</m:t>
                            </m:r>
                          </m:num>
                          <m:den>
                            <m:r>
                              <a:rPr lang="hr-HR" sz="1800" b="1" i="1" dirty="0">
                                <a:solidFill>
                                  <a:srgbClr val="FF0000"/>
                                </a:solidFill>
                                <a:latin typeface="Cambria Math"/>
                              </a:rPr>
                              <m:t>𝟏</m:t>
                            </m:r>
                            <m:r>
                              <a:rPr lang="hr-HR" sz="1800" b="1" i="1" dirty="0">
                                <a:solidFill>
                                  <a:srgbClr val="FF0000"/>
                                </a:solidFill>
                                <a:latin typeface="Cambria Math"/>
                              </a:rPr>
                              <m:t>−</m:t>
                            </m:r>
                            <m:r>
                              <a:rPr lang="hr-HR" sz="1800" b="1" i="1" dirty="0">
                                <a:solidFill>
                                  <a:srgbClr val="FF0000"/>
                                </a:solidFill>
                                <a:latin typeface="Cambria Math"/>
                              </a:rPr>
                              <m:t>𝒓</m:t>
                            </m:r>
                          </m:den>
                        </m:f>
                        <m:r>
                          <a:rPr lang="hr-HR" sz="1800" b="1" i="1">
                            <a:solidFill>
                              <a:srgbClr val="FF0000"/>
                            </a:solidFill>
                            <a:latin typeface="Cambria Math"/>
                          </a:rPr>
                          <m:t>𝒅𝑽</m:t>
                        </m:r>
                      </m:e>
                    </m:nary>
                  </m:oMath>
                </a14:m>
                <a:r>
                  <a:rPr lang="hr-HR" sz="1800" b="1" dirty="0">
                    <a:solidFill>
                      <a:schemeClr val="tx1"/>
                    </a:solidFill>
                    <a:latin typeface="UniZgLight" pitchFamily="50" charset="-18"/>
                  </a:rPr>
                  <a:t>				(18)</a:t>
                </a:r>
              </a:p>
              <a:p>
                <a:r>
                  <a:rPr lang="hr-HR" sz="1800" b="1" dirty="0">
                    <a:solidFill>
                      <a:schemeClr val="tx1"/>
                    </a:solidFill>
                    <a:latin typeface="UniZgLight" pitchFamily="50" charset="-18"/>
                  </a:rPr>
                  <a:t>Volumen </a:t>
                </a:r>
                <a:r>
                  <a:rPr lang="hr-HR" sz="1800" b="1" dirty="0" err="1">
                    <a:solidFill>
                      <a:schemeClr val="tx1"/>
                    </a:solidFill>
                    <a:latin typeface="UniZgLight" pitchFamily="50" charset="-18"/>
                  </a:rPr>
                  <a:t>permeata</a:t>
                </a:r>
                <a:r>
                  <a:rPr lang="hr-HR" sz="1800" b="1" dirty="0">
                    <a:solidFill>
                      <a:schemeClr val="tx1"/>
                    </a:solidFill>
                    <a:latin typeface="UniZgLight" pitchFamily="50" charset="-18"/>
                  </a:rPr>
                  <a:t> i volumen ulazne struje, </a:t>
                </a:r>
                <a:r>
                  <a:rPr lang="hr-HR" sz="1800" b="1" i="1" dirty="0">
                    <a:solidFill>
                      <a:schemeClr val="tx1"/>
                    </a:solidFill>
                    <a:latin typeface="UniZgLight" pitchFamily="50" charset="-18"/>
                  </a:rPr>
                  <a:t>V</a:t>
                </a:r>
                <a:r>
                  <a:rPr lang="hr-HR" sz="1800" b="1" baseline="-25000" dirty="0">
                    <a:solidFill>
                      <a:schemeClr val="tx1"/>
                    </a:solidFill>
                    <a:latin typeface="UniZgLight" pitchFamily="50" charset="-18"/>
                  </a:rPr>
                  <a:t>F </a:t>
                </a:r>
                <a:r>
                  <a:rPr lang="hr-HR" sz="1800" b="1" dirty="0">
                    <a:solidFill>
                      <a:schemeClr val="tx1"/>
                    </a:solidFill>
                    <a:latin typeface="UniZgLight" pitchFamily="50" charset="-18"/>
                  </a:rPr>
                  <a:t>povezani su s finalnom konverzijom vode modula preko  </a:t>
                </a:r>
                <a:r>
                  <a:rPr lang="hr-HR" sz="1800" b="1" i="1" dirty="0">
                    <a:solidFill>
                      <a:schemeClr val="tx1"/>
                    </a:solidFill>
                    <a:latin typeface="UniZgLight" pitchFamily="50" charset="-18"/>
                  </a:rPr>
                  <a:t>R</a:t>
                </a:r>
                <a:r>
                  <a:rPr lang="hr-HR" sz="1800" b="1" dirty="0">
                    <a:solidFill>
                      <a:schemeClr val="tx1"/>
                    </a:solidFill>
                    <a:latin typeface="UniZgLight" pitchFamily="50" charset="-18"/>
                  </a:rPr>
                  <a:t>= </a:t>
                </a:r>
                <a14:m>
                  <m:oMath xmlns:m="http://schemas.openxmlformats.org/officeDocument/2006/math">
                    <m:f>
                      <m:fPr>
                        <m:ctrlPr>
                          <a:rPr lang="hr-HR" sz="1800" b="1" i="1" dirty="0">
                            <a:solidFill>
                              <a:schemeClr val="tx1"/>
                            </a:solidFill>
                            <a:latin typeface="Cambria Math" panose="02040503050406030204" pitchFamily="18" charset="0"/>
                          </a:rPr>
                        </m:ctrlPr>
                      </m:fPr>
                      <m:num>
                        <m:r>
                          <a:rPr lang="hr-HR" sz="1800" b="1" i="1" dirty="0" smtClean="0">
                            <a:solidFill>
                              <a:schemeClr val="tx1"/>
                            </a:solidFill>
                            <a:latin typeface="Cambria Math"/>
                          </a:rPr>
                          <m:t>𝑽</m:t>
                        </m:r>
                        <m:r>
                          <a:rPr lang="hr-HR" sz="1800" b="1" i="0" baseline="-25000" dirty="0" smtClean="0">
                            <a:solidFill>
                              <a:schemeClr val="tx1"/>
                            </a:solidFill>
                            <a:latin typeface="Cambria Math"/>
                          </a:rPr>
                          <m:t>𝐏</m:t>
                        </m:r>
                      </m:num>
                      <m:den>
                        <m:r>
                          <a:rPr lang="hr-HR" sz="1800" b="1" i="1" dirty="0" smtClean="0">
                            <a:solidFill>
                              <a:schemeClr val="tx1"/>
                            </a:solidFill>
                            <a:latin typeface="Cambria Math"/>
                          </a:rPr>
                          <m:t>𝑽</m:t>
                        </m:r>
                        <m:r>
                          <a:rPr lang="hr-HR" sz="1800" b="1" i="0" baseline="-25000" dirty="0" smtClean="0">
                            <a:solidFill>
                              <a:schemeClr val="tx1"/>
                            </a:solidFill>
                            <a:latin typeface="Cambria Math"/>
                          </a:rPr>
                          <m:t>𝐅</m:t>
                        </m:r>
                      </m:den>
                    </m:f>
                  </m:oMath>
                </a14:m>
                <a:r>
                  <a:rPr lang="hr-HR" sz="1800" b="1" dirty="0">
                    <a:solidFill>
                      <a:schemeClr val="tx1"/>
                    </a:solidFill>
                    <a:latin typeface="UniZgLight" pitchFamily="50" charset="-18"/>
                  </a:rPr>
                  <a:t> tako da se integral može riješiti s obzirom na </a:t>
                </a:r>
                <a:r>
                  <a:rPr lang="hr-HR" sz="1800" b="1" i="1" dirty="0">
                    <a:solidFill>
                      <a:schemeClr val="tx1"/>
                    </a:solidFill>
                    <a:latin typeface="UniZgLight" pitchFamily="50" charset="-18"/>
                  </a:rPr>
                  <a:t>r, </a:t>
                </a:r>
                <a:r>
                  <a:rPr lang="hr-HR" sz="1800" b="1" dirty="0">
                    <a:solidFill>
                      <a:schemeClr val="tx1"/>
                    </a:solidFill>
                    <a:latin typeface="UniZgLight" pitchFamily="50" charset="-18"/>
                  </a:rPr>
                  <a:t>napominjući da je u bilo kojem trenutku odvijanja </a:t>
                </a:r>
                <a:r>
                  <a:rPr lang="hr-HR" sz="1800" b="1" dirty="0" err="1">
                    <a:solidFill>
                      <a:schemeClr val="tx1"/>
                    </a:solidFill>
                    <a:latin typeface="UniZgLight" pitchFamily="50" charset="-18"/>
                  </a:rPr>
                  <a:t>desalinacijskog</a:t>
                </a:r>
                <a:r>
                  <a:rPr lang="hr-HR" sz="1800" b="1" dirty="0">
                    <a:solidFill>
                      <a:schemeClr val="tx1"/>
                    </a:solidFill>
                    <a:latin typeface="UniZgLight" pitchFamily="50" charset="-18"/>
                  </a:rPr>
                  <a:t> procesa </a:t>
                </a:r>
                <a:r>
                  <a:rPr lang="hr-HR" sz="1800" b="1" i="1" dirty="0" err="1">
                    <a:solidFill>
                      <a:schemeClr val="tx1"/>
                    </a:solidFill>
                    <a:latin typeface="UniZgLight" pitchFamily="50" charset="-18"/>
                  </a:rPr>
                  <a:t>dV</a:t>
                </a:r>
                <a:r>
                  <a:rPr lang="hr-HR" sz="1800" b="1" i="1" dirty="0">
                    <a:solidFill>
                      <a:schemeClr val="tx1"/>
                    </a:solidFill>
                    <a:latin typeface="UniZgLight" pitchFamily="50" charset="-18"/>
                  </a:rPr>
                  <a:t> = V</a:t>
                </a:r>
                <a:r>
                  <a:rPr lang="hr-HR" sz="1800" b="1" baseline="-25000" dirty="0">
                    <a:solidFill>
                      <a:schemeClr val="tx1"/>
                    </a:solidFill>
                    <a:latin typeface="UniZgLight" pitchFamily="50" charset="-18"/>
                  </a:rPr>
                  <a:t>F </a:t>
                </a:r>
                <a:r>
                  <a:rPr lang="hr-HR" sz="1800" b="1" dirty="0" err="1">
                    <a:solidFill>
                      <a:schemeClr val="tx1"/>
                    </a:solidFill>
                    <a:latin typeface="UniZgLight" pitchFamily="50" charset="-18"/>
                  </a:rPr>
                  <a:t>d</a:t>
                </a:r>
                <a:r>
                  <a:rPr lang="hr-HR" sz="1800" b="1" i="1" dirty="0" err="1">
                    <a:solidFill>
                      <a:schemeClr val="tx1"/>
                    </a:solidFill>
                    <a:latin typeface="UniZgLight" pitchFamily="50" charset="-18"/>
                  </a:rPr>
                  <a:t>r</a:t>
                </a:r>
                <a:r>
                  <a:rPr lang="hr-HR" sz="1800" b="1" i="1" dirty="0">
                    <a:solidFill>
                      <a:schemeClr val="tx1"/>
                    </a:solidFill>
                    <a:latin typeface="UniZgLight" pitchFamily="50" charset="-18"/>
                  </a:rPr>
                  <a:t>:</a:t>
                </a:r>
              </a:p>
              <a:p>
                <a:endParaRPr lang="hr-HR"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32656"/>
                <a:ext cx="8229600" cy="5793507"/>
              </a:xfrm>
              <a:blipFill rotWithShape="1">
                <a:blip r:embed="rId2"/>
                <a:stretch>
                  <a:fillRect l="-296" t="-842" r="-667"/>
                </a:stretch>
              </a:blipFill>
            </p:spPr>
            <p:txBody>
              <a:bodyPr/>
              <a:lstStyle/>
              <a:p>
                <a:r>
                  <a:rPr lang="hr-HR">
                    <a:noFill/>
                  </a:rPr>
                  <a:t> </a:t>
                </a:r>
              </a:p>
            </p:txBody>
          </p:sp>
        </mc:Fallback>
      </mc:AlternateContent>
    </p:spTree>
    <p:extLst>
      <p:ext uri="{BB962C8B-B14F-4D97-AF65-F5344CB8AC3E}">
        <p14:creationId xmlns:p14="http://schemas.microsoft.com/office/powerpoint/2010/main" val="3029624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60648"/>
                <a:ext cx="8229600" cy="5865515"/>
              </a:xfrm>
            </p:spPr>
            <p:txBody>
              <a:bodyPr>
                <a:normAutofit/>
              </a:bodyPr>
              <a:lstStyle/>
              <a:p>
                <a:r>
                  <a:rPr lang="hr-HR" sz="1800" b="1" i="1" dirty="0">
                    <a:solidFill>
                      <a:schemeClr val="tx1"/>
                    </a:solidFill>
                    <a:latin typeface="UniZgLight" pitchFamily="50" charset="-18"/>
                  </a:rPr>
                  <a:t>W</a:t>
                </a:r>
                <a:r>
                  <a:rPr lang="hr-HR" sz="1800" b="1" baseline="-25000" dirty="0" err="1">
                    <a:solidFill>
                      <a:schemeClr val="tx1"/>
                    </a:solidFill>
                    <a:latin typeface="UniZgLight" pitchFamily="50" charset="-18"/>
                  </a:rPr>
                  <a:t>rev</a:t>
                </a:r>
                <a:r>
                  <a:rPr lang="hr-HR" sz="1800" b="1" dirty="0">
                    <a:solidFill>
                      <a:schemeClr val="tx1"/>
                    </a:solidFill>
                  </a:rPr>
                  <a:t>=</a:t>
                </a:r>
                <a14:m>
                  <m:oMath xmlns:m="http://schemas.openxmlformats.org/officeDocument/2006/math">
                    <m:nary>
                      <m:naryPr>
                        <m:limLoc m:val="undOvr"/>
                        <m:ctrlPr>
                          <a:rPr lang="hr-HR" sz="1800" b="1" i="1">
                            <a:solidFill>
                              <a:schemeClr val="tx1"/>
                            </a:solidFill>
                            <a:latin typeface="Cambria Math" panose="02040503050406030204" pitchFamily="18" charset="0"/>
                          </a:rPr>
                        </m:ctrlPr>
                      </m:naryPr>
                      <m:sub>
                        <m:r>
                          <m:rPr>
                            <m:brk m:alnAt="24"/>
                          </m:rPr>
                          <a:rPr lang="hr-HR" sz="1800" b="1" i="1">
                            <a:solidFill>
                              <a:schemeClr val="tx1"/>
                            </a:solidFill>
                            <a:latin typeface="Cambria Math"/>
                          </a:rPr>
                          <m:t>𝟎</m:t>
                        </m:r>
                      </m:sub>
                      <m:sup>
                        <m:r>
                          <a:rPr lang="hr-HR" sz="1800" b="1" i="1" smtClean="0">
                            <a:solidFill>
                              <a:schemeClr val="tx1"/>
                            </a:solidFill>
                            <a:latin typeface="Cambria Math"/>
                          </a:rPr>
                          <m:t>𝑹</m:t>
                        </m:r>
                        <m:r>
                          <a:rPr lang="hr-HR" sz="1800" b="1" i="0" baseline="-25000" smtClean="0">
                            <a:solidFill>
                              <a:schemeClr val="tx1"/>
                            </a:solidFill>
                            <a:latin typeface="Cambria Math"/>
                          </a:rPr>
                          <m:t>𝐖</m:t>
                        </m:r>
                      </m:sup>
                      <m:e>
                        <m:f>
                          <m:fPr>
                            <m:ctrlPr>
                              <a:rPr lang="hr-HR" sz="1800" b="1" i="1" dirty="0">
                                <a:solidFill>
                                  <a:schemeClr val="tx1"/>
                                </a:solidFill>
                                <a:latin typeface="Cambria Math" panose="02040503050406030204" pitchFamily="18" charset="0"/>
                              </a:rPr>
                            </m:ctrlPr>
                          </m:fPr>
                          <m:num>
                            <m:r>
                              <m:rPr>
                                <m:nor/>
                              </m:rPr>
                              <a:rPr lang="hr-HR" sz="1800" b="1" i="1" dirty="0">
                                <a:solidFill>
                                  <a:schemeClr val="tx1"/>
                                </a:solidFill>
                                <a:latin typeface="UniZgLight" pitchFamily="50" charset="-18"/>
                                <a:sym typeface="Symbol"/>
                              </a:rPr>
                              <m:t></m:t>
                            </m:r>
                            <m:r>
                              <m:rPr>
                                <m:nor/>
                              </m:rPr>
                              <a:rPr lang="hr-HR" sz="1800" b="1" baseline="-25000" dirty="0">
                                <a:solidFill>
                                  <a:schemeClr val="tx1"/>
                                </a:solidFill>
                                <a:latin typeface="UniZgLight" pitchFamily="50" charset="-18"/>
                              </a:rPr>
                              <m:t>F</m:t>
                            </m:r>
                            <m:r>
                              <a:rPr lang="hr-HR" sz="1800" b="1" i="1" dirty="0" smtClean="0">
                                <a:solidFill>
                                  <a:schemeClr val="tx1"/>
                                </a:solidFill>
                                <a:latin typeface="Cambria Math"/>
                              </a:rPr>
                              <m:t>𝑽</m:t>
                            </m:r>
                            <m:r>
                              <a:rPr lang="hr-HR" sz="1800" b="1" i="0" baseline="-25000" dirty="0" smtClean="0">
                                <a:solidFill>
                                  <a:schemeClr val="tx1"/>
                                </a:solidFill>
                                <a:latin typeface="Cambria Math"/>
                              </a:rPr>
                              <m:t>𝐅</m:t>
                            </m:r>
                          </m:num>
                          <m:den>
                            <m:r>
                              <a:rPr lang="hr-HR" sz="1800" b="1" i="1" dirty="0">
                                <a:solidFill>
                                  <a:schemeClr val="tx1"/>
                                </a:solidFill>
                                <a:latin typeface="Cambria Math"/>
                              </a:rPr>
                              <m:t>𝟏</m:t>
                            </m:r>
                            <m:r>
                              <a:rPr lang="hr-HR" sz="1800" b="1" i="1" dirty="0">
                                <a:solidFill>
                                  <a:schemeClr val="tx1"/>
                                </a:solidFill>
                                <a:latin typeface="Cambria Math"/>
                              </a:rPr>
                              <m:t>−</m:t>
                            </m:r>
                            <m:r>
                              <a:rPr lang="hr-HR" sz="1800" b="1" i="1" dirty="0">
                                <a:solidFill>
                                  <a:schemeClr val="tx1"/>
                                </a:solidFill>
                                <a:latin typeface="Cambria Math"/>
                              </a:rPr>
                              <m:t>𝒓</m:t>
                            </m:r>
                          </m:den>
                        </m:f>
                        <m:r>
                          <a:rPr lang="hr-HR" sz="1800" b="1" i="1">
                            <a:solidFill>
                              <a:schemeClr val="tx1"/>
                            </a:solidFill>
                            <a:latin typeface="Cambria Math"/>
                          </a:rPr>
                          <m:t>𝒅</m:t>
                        </m:r>
                        <m:r>
                          <a:rPr lang="hr-HR" sz="1800" b="1" i="1" smtClean="0">
                            <a:solidFill>
                              <a:schemeClr val="tx1"/>
                            </a:solidFill>
                            <a:latin typeface="Cambria Math"/>
                          </a:rPr>
                          <m:t>𝒓</m:t>
                        </m:r>
                      </m:e>
                    </m:nary>
                  </m:oMath>
                </a14:m>
                <a:r>
                  <a:rPr lang="hr-HR" sz="1800" dirty="0"/>
                  <a:t>=</a:t>
                </a:r>
                <a:r>
                  <a:rPr lang="hr-HR" sz="1800" b="1" dirty="0">
                    <a:solidFill>
                      <a:schemeClr val="tx1"/>
                    </a:solidFill>
                    <a:sym typeface="Symbol"/>
                  </a:rPr>
                  <a:t> </a:t>
                </a:r>
                <a14:m>
                  <m:oMath xmlns:m="http://schemas.openxmlformats.org/officeDocument/2006/math">
                    <m:r>
                      <a:rPr lang="hr-HR" sz="1800" b="1" i="0" dirty="0" smtClean="0">
                        <a:solidFill>
                          <a:schemeClr val="tx1"/>
                        </a:solidFill>
                        <a:latin typeface="Cambria Math"/>
                        <a:sym typeface="Symbol"/>
                      </a:rPr>
                      <m:t>−</m:t>
                    </m:r>
                    <m:r>
                      <m:rPr>
                        <m:nor/>
                      </m:rPr>
                      <a:rPr lang="hr-HR" sz="1800" b="1" i="1" dirty="0">
                        <a:solidFill>
                          <a:schemeClr val="tx1"/>
                        </a:solidFill>
                        <a:latin typeface="UniZgLight" pitchFamily="50" charset="-18"/>
                        <a:sym typeface="Symbol"/>
                      </a:rPr>
                      <m:t></m:t>
                    </m:r>
                    <m:r>
                      <m:rPr>
                        <m:nor/>
                      </m:rPr>
                      <a:rPr lang="hr-HR" sz="1800" b="1" baseline="-25000" dirty="0">
                        <a:solidFill>
                          <a:schemeClr val="tx1"/>
                        </a:solidFill>
                        <a:latin typeface="UniZgLight" pitchFamily="50" charset="-18"/>
                      </a:rPr>
                      <m:t>F</m:t>
                    </m:r>
                    <m:r>
                      <a:rPr lang="hr-HR" sz="1800" b="1" i="1" dirty="0">
                        <a:solidFill>
                          <a:schemeClr val="tx1"/>
                        </a:solidFill>
                        <a:latin typeface="Cambria Math"/>
                      </a:rPr>
                      <m:t>𝑽</m:t>
                    </m:r>
                    <m:r>
                      <a:rPr lang="hr-HR" sz="1800" b="1" baseline="-25000" dirty="0">
                        <a:solidFill>
                          <a:schemeClr val="tx1"/>
                        </a:solidFill>
                        <a:latin typeface="Cambria Math"/>
                      </a:rPr>
                      <m:t>𝐅</m:t>
                    </m:r>
                  </m:oMath>
                </a14:m>
                <a:r>
                  <a:rPr lang="hr-HR" sz="1800" b="1" dirty="0">
                    <a:solidFill>
                      <a:schemeClr val="tx1"/>
                    </a:solidFill>
                    <a:latin typeface="UniZgLight" pitchFamily="50" charset="-18"/>
                  </a:rPr>
                  <a:t> ln(1-</a:t>
                </a:r>
                <a:r>
                  <a:rPr lang="hr-HR" sz="1800" b="1" dirty="0">
                    <a:solidFill>
                      <a:schemeClr val="tx1"/>
                    </a:solidFill>
                  </a:rPr>
                  <a:t> </a:t>
                </a:r>
                <a14:m>
                  <m:oMath xmlns:m="http://schemas.openxmlformats.org/officeDocument/2006/math">
                    <m:r>
                      <a:rPr lang="hr-HR" sz="1800" b="1" i="1">
                        <a:solidFill>
                          <a:schemeClr val="tx1"/>
                        </a:solidFill>
                        <a:latin typeface="Cambria Math"/>
                      </a:rPr>
                      <m:t>𝑹</m:t>
                    </m:r>
                    <m:r>
                      <a:rPr lang="hr-HR" sz="1800" b="1" baseline="-25000">
                        <a:solidFill>
                          <a:schemeClr val="tx1"/>
                        </a:solidFill>
                        <a:latin typeface="Cambria Math"/>
                      </a:rPr>
                      <m:t>𝐖</m:t>
                    </m:r>
                  </m:oMath>
                </a14:m>
                <a:r>
                  <a:rPr lang="hr-HR" sz="1800" b="1" dirty="0">
                    <a:solidFill>
                      <a:schemeClr val="tx1"/>
                    </a:solidFill>
                    <a:latin typeface="UniZgLight" pitchFamily="50" charset="-18"/>
                  </a:rPr>
                  <a:t>)				(19)</a:t>
                </a:r>
              </a:p>
              <a:p>
                <a:endParaRPr lang="hr-HR" sz="1800" b="1" dirty="0">
                  <a:solidFill>
                    <a:schemeClr val="tx1"/>
                  </a:solidFill>
                  <a:latin typeface="UniZgLight" pitchFamily="50" charset="-18"/>
                </a:endParaRPr>
              </a:p>
              <a:p>
                <a:r>
                  <a:rPr lang="hr-HR" sz="1800" b="1" dirty="0">
                    <a:solidFill>
                      <a:schemeClr val="tx1"/>
                    </a:solidFill>
                    <a:latin typeface="UniZgLight" pitchFamily="50" charset="-18"/>
                  </a:rPr>
                  <a:t>Specifična potrošnja energije (</a:t>
                </a:r>
                <a:r>
                  <a:rPr lang="hr-HR" sz="1800" b="1" i="1" dirty="0">
                    <a:solidFill>
                      <a:schemeClr val="tx1"/>
                    </a:solidFill>
                    <a:latin typeface="UniZgLight" pitchFamily="50" charset="-18"/>
                  </a:rPr>
                  <a:t>SEP</a:t>
                </a:r>
                <a:r>
                  <a:rPr lang="hr-HR" sz="1800" b="1" dirty="0">
                    <a:solidFill>
                      <a:schemeClr val="tx1"/>
                    </a:solidFill>
                    <a:latin typeface="UniZgLight" pitchFamily="50" charset="-18"/>
                  </a:rPr>
                  <a:t>) termodinamički reverzibilne RO desalinacije može se tada izračunati normalizacijom jednadžbe 19 s </a:t>
                </a:r>
                <a:r>
                  <a:rPr lang="hr-HR" sz="1800" b="1" i="1" dirty="0">
                    <a:solidFill>
                      <a:schemeClr val="tx1"/>
                    </a:solidFill>
                    <a:latin typeface="UniZgLight" pitchFamily="50" charset="-18"/>
                  </a:rPr>
                  <a:t>V</a:t>
                </a:r>
                <a:r>
                  <a:rPr lang="hr-HR" sz="1800" b="1" baseline="-25000" dirty="0">
                    <a:solidFill>
                      <a:schemeClr val="tx1"/>
                    </a:solidFill>
                    <a:latin typeface="UniZgLight" pitchFamily="50" charset="-18"/>
                  </a:rPr>
                  <a:t>P</a:t>
                </a:r>
                <a:r>
                  <a:rPr lang="hr-HR" sz="1800" b="1" dirty="0">
                    <a:solidFill>
                      <a:schemeClr val="tx1"/>
                    </a:solidFill>
                    <a:latin typeface="UniZgLight" pitchFamily="50" charset="-18"/>
                  </a:rPr>
                  <a:t>:</a:t>
                </a:r>
              </a:p>
              <a:p>
                <a:r>
                  <a:rPr lang="hr-HR" sz="1800" b="1" i="1" dirty="0">
                    <a:solidFill>
                      <a:srgbClr val="FF0000"/>
                    </a:solidFill>
                    <a:latin typeface="UniZgLight" pitchFamily="50" charset="-18"/>
                  </a:rPr>
                  <a:t>SEP</a:t>
                </a:r>
                <a:r>
                  <a:rPr lang="hr-HR" sz="1800" b="1" baseline="-25000" dirty="0" err="1">
                    <a:solidFill>
                      <a:srgbClr val="FF0000"/>
                    </a:solidFill>
                    <a:latin typeface="UniZgLight" pitchFamily="50" charset="-18"/>
                  </a:rPr>
                  <a:t>min</a:t>
                </a:r>
                <a:r>
                  <a:rPr lang="hr-HR" sz="1800" b="1" baseline="-25000" dirty="0">
                    <a:solidFill>
                      <a:srgbClr val="FF0000"/>
                    </a:solidFill>
                    <a:latin typeface="UniZgLight" pitchFamily="50" charset="-18"/>
                  </a:rPr>
                  <a:t>, RO </a:t>
                </a:r>
                <a:r>
                  <a:rPr lang="hr-HR" sz="1800" b="1" dirty="0">
                    <a:solidFill>
                      <a:srgbClr val="FF0000"/>
                    </a:solidFill>
                    <a:latin typeface="UniZgLight" pitchFamily="50" charset="-18"/>
                  </a:rPr>
                  <a:t>= </a:t>
                </a:r>
                <a14:m>
                  <m:oMath xmlns:m="http://schemas.openxmlformats.org/officeDocument/2006/math">
                    <m:f>
                      <m:fPr>
                        <m:ctrlPr>
                          <a:rPr lang="hr-HR" sz="1800" b="1" i="1" smtClean="0">
                            <a:solidFill>
                              <a:srgbClr val="FF0000"/>
                            </a:solidFill>
                            <a:latin typeface="Cambria Math" panose="02040503050406030204" pitchFamily="18" charset="0"/>
                          </a:rPr>
                        </m:ctrlPr>
                      </m:fPr>
                      <m:num>
                        <m:r>
                          <a:rPr lang="hr-HR" sz="1800" b="1" i="1" smtClean="0">
                            <a:solidFill>
                              <a:srgbClr val="FF0000"/>
                            </a:solidFill>
                            <a:latin typeface="Cambria Math"/>
                          </a:rPr>
                          <m:t>𝑾</m:t>
                        </m:r>
                        <m:r>
                          <a:rPr lang="hr-HR" sz="1800" b="1" i="0" baseline="-25000" smtClean="0">
                            <a:solidFill>
                              <a:srgbClr val="FF0000"/>
                            </a:solidFill>
                            <a:latin typeface="Cambria Math"/>
                          </a:rPr>
                          <m:t>𝐫𝐞𝐯</m:t>
                        </m:r>
                      </m:num>
                      <m:den>
                        <m:r>
                          <a:rPr lang="hr-HR" sz="1800" b="1" i="1" smtClean="0">
                            <a:solidFill>
                              <a:srgbClr val="FF0000"/>
                            </a:solidFill>
                            <a:latin typeface="Cambria Math"/>
                          </a:rPr>
                          <m:t>𝑽</m:t>
                        </m:r>
                        <m:r>
                          <a:rPr lang="hr-HR" sz="1800" b="1" i="0" baseline="-25000" smtClean="0">
                            <a:solidFill>
                              <a:srgbClr val="FF0000"/>
                            </a:solidFill>
                            <a:latin typeface="Cambria Math"/>
                          </a:rPr>
                          <m:t>𝐩</m:t>
                        </m:r>
                      </m:den>
                    </m:f>
                    <m:r>
                      <a:rPr lang="hr-HR" sz="1800" b="1" i="1" smtClean="0">
                        <a:solidFill>
                          <a:srgbClr val="FF0000"/>
                        </a:solidFill>
                        <a:latin typeface="Cambria Math"/>
                      </a:rPr>
                      <m:t>=</m:t>
                    </m:r>
                  </m:oMath>
                </a14:m>
                <a:r>
                  <a:rPr lang="hr-HR" sz="1800" b="1" dirty="0">
                    <a:solidFill>
                      <a:srgbClr val="FF0000"/>
                    </a:solidFill>
                    <a:sym typeface="Symbol"/>
                  </a:rPr>
                  <a:t> </a:t>
                </a:r>
                <a14:m>
                  <m:oMath xmlns:m="http://schemas.openxmlformats.org/officeDocument/2006/math">
                    <m:r>
                      <a:rPr lang="hr-HR" sz="1800" b="1" dirty="0">
                        <a:solidFill>
                          <a:srgbClr val="FF0000"/>
                        </a:solidFill>
                        <a:latin typeface="Cambria Math"/>
                        <a:sym typeface="Symbol"/>
                      </a:rPr>
                      <m:t>−</m:t>
                    </m:r>
                    <m:f>
                      <m:fPr>
                        <m:ctrlPr>
                          <a:rPr lang="hr-HR" sz="1800" b="1" i="1" dirty="0" smtClean="0">
                            <a:solidFill>
                              <a:srgbClr val="FF0000"/>
                            </a:solidFill>
                            <a:latin typeface="Cambria Math" panose="02040503050406030204" pitchFamily="18" charset="0"/>
                          </a:rPr>
                        </m:ctrlPr>
                      </m:fPr>
                      <m:num>
                        <m:r>
                          <m:rPr>
                            <m:nor/>
                          </m:rPr>
                          <a:rPr lang="hr-HR" sz="1800" b="1" i="1" dirty="0">
                            <a:solidFill>
                              <a:srgbClr val="FF0000"/>
                            </a:solidFill>
                            <a:latin typeface="UniZgLight" pitchFamily="50" charset="-18"/>
                            <a:sym typeface="Symbol"/>
                          </a:rPr>
                          <m:t></m:t>
                        </m:r>
                        <m:r>
                          <m:rPr>
                            <m:nor/>
                          </m:rPr>
                          <a:rPr lang="hr-HR" sz="1800" b="1" baseline="-25000" dirty="0">
                            <a:solidFill>
                              <a:srgbClr val="FF0000"/>
                            </a:solidFill>
                            <a:latin typeface="UniZgLight" pitchFamily="50" charset="-18"/>
                          </a:rPr>
                          <m:t>F</m:t>
                        </m:r>
                        <m:r>
                          <m:rPr>
                            <m:nor/>
                          </m:rPr>
                          <a:rPr lang="hr-HR" sz="1800" b="1" i="0" baseline="-25000" dirty="0" smtClean="0">
                            <a:solidFill>
                              <a:srgbClr val="FF0000"/>
                            </a:solidFill>
                            <a:latin typeface="UniZgLight" pitchFamily="50" charset="-18"/>
                          </a:rPr>
                          <m:t> </m:t>
                        </m:r>
                      </m:num>
                      <m:den>
                        <m:r>
                          <a:rPr lang="hr-HR" sz="1800" b="1" i="1">
                            <a:solidFill>
                              <a:srgbClr val="FF0000"/>
                            </a:solidFill>
                            <a:latin typeface="Cambria Math"/>
                          </a:rPr>
                          <m:t>𝑹</m:t>
                        </m:r>
                        <m:r>
                          <a:rPr lang="hr-HR" sz="1800" b="1" baseline="-25000">
                            <a:solidFill>
                              <a:srgbClr val="FF0000"/>
                            </a:solidFill>
                            <a:latin typeface="Cambria Math"/>
                          </a:rPr>
                          <m:t>𝐖</m:t>
                        </m:r>
                      </m:den>
                    </m:f>
                  </m:oMath>
                </a14:m>
                <a:r>
                  <a:rPr lang="hr-HR" sz="1800" b="1" dirty="0">
                    <a:solidFill>
                      <a:srgbClr val="FF0000"/>
                    </a:solidFill>
                    <a:latin typeface="UniZgLight" pitchFamily="50" charset="-18"/>
                  </a:rPr>
                  <a:t> ln(1-</a:t>
                </a:r>
                <a:r>
                  <a:rPr lang="hr-HR" sz="1800" b="1" dirty="0">
                    <a:solidFill>
                      <a:srgbClr val="FF0000"/>
                    </a:solidFill>
                  </a:rPr>
                  <a:t> </a:t>
                </a:r>
                <a14:m>
                  <m:oMath xmlns:m="http://schemas.openxmlformats.org/officeDocument/2006/math">
                    <m:r>
                      <a:rPr lang="hr-HR" sz="1800" b="1" i="1">
                        <a:solidFill>
                          <a:srgbClr val="FF0000"/>
                        </a:solidFill>
                        <a:latin typeface="Cambria Math"/>
                      </a:rPr>
                      <m:t>𝑹</m:t>
                    </m:r>
                    <m:r>
                      <a:rPr lang="hr-HR" sz="1800" b="1" baseline="-25000">
                        <a:solidFill>
                          <a:srgbClr val="FF0000"/>
                        </a:solidFill>
                        <a:latin typeface="Cambria Math"/>
                      </a:rPr>
                      <m:t>𝐖</m:t>
                    </m:r>
                  </m:oMath>
                </a14:m>
                <a:r>
                  <a:rPr lang="hr-HR" sz="1800" b="1" dirty="0">
                    <a:solidFill>
                      <a:srgbClr val="FF0000"/>
                    </a:solidFill>
                    <a:latin typeface="UniZgLight" pitchFamily="50" charset="-18"/>
                  </a:rPr>
                  <a:t>)	</a:t>
                </a:r>
                <a:r>
                  <a:rPr lang="hr-HR" sz="1800" b="1" dirty="0">
                    <a:solidFill>
                      <a:schemeClr val="tx1"/>
                    </a:solidFill>
                    <a:latin typeface="UniZgLight" pitchFamily="50" charset="-18"/>
                  </a:rPr>
                  <a:t>				(20)</a:t>
                </a:r>
              </a:p>
              <a:p>
                <a:endParaRPr lang="hr-HR" sz="1800" b="1" dirty="0">
                  <a:solidFill>
                    <a:schemeClr val="tx1"/>
                  </a:solidFill>
                  <a:latin typeface="UniZgLight" pitchFamily="50" charset="-18"/>
                </a:endParaRPr>
              </a:p>
              <a:p>
                <a:pPr algn="just"/>
                <a:r>
                  <a:rPr lang="hr-HR" sz="1800" b="1" dirty="0">
                    <a:solidFill>
                      <a:schemeClr val="tx1"/>
                    </a:solidFill>
                    <a:latin typeface="UniZgLight" pitchFamily="50" charset="-18"/>
                  </a:rPr>
                  <a:t>Jednadžba 20 jednaka je </a:t>
                </a:r>
                <a:r>
                  <a:rPr lang="hr-HR" sz="1800" b="1" dirty="0" err="1">
                    <a:solidFill>
                      <a:schemeClr val="tx1"/>
                    </a:solidFill>
                    <a:latin typeface="UniZgLight" pitchFamily="50" charset="-18"/>
                  </a:rPr>
                  <a:t>Gibbsovoj</a:t>
                </a:r>
                <a:r>
                  <a:rPr lang="hr-HR" sz="1800" b="1" dirty="0">
                    <a:solidFill>
                      <a:schemeClr val="tx1"/>
                    </a:solidFill>
                    <a:latin typeface="UniZgLight" pitchFamily="50" charset="-18"/>
                  </a:rPr>
                  <a:t> energiji separacije navedenoj u jednadžbi </a:t>
                </a:r>
                <a:r>
                  <a:rPr lang="hr-HR" sz="1800" b="1" dirty="0" smtClean="0">
                    <a:solidFill>
                      <a:schemeClr val="tx1"/>
                    </a:solidFill>
                    <a:latin typeface="UniZgLight" pitchFamily="50" charset="-18"/>
                  </a:rPr>
                  <a:t>12 te ukazuje </a:t>
                </a:r>
                <a:r>
                  <a:rPr lang="hr-HR" sz="1800" b="1" dirty="0">
                    <a:solidFill>
                      <a:schemeClr val="tx1"/>
                    </a:solidFill>
                    <a:latin typeface="UniZgLight" pitchFamily="50" charset="-18"/>
                  </a:rPr>
                  <a:t>da se RO </a:t>
                </a:r>
                <a:r>
                  <a:rPr lang="hr-HR" sz="1800" b="1" dirty="0" err="1">
                    <a:solidFill>
                      <a:schemeClr val="tx1"/>
                    </a:solidFill>
                    <a:latin typeface="UniZgLight" pitchFamily="50" charset="-18"/>
                  </a:rPr>
                  <a:t>desalinacija</a:t>
                </a:r>
                <a:r>
                  <a:rPr lang="hr-HR" sz="1800" b="1" dirty="0">
                    <a:solidFill>
                      <a:schemeClr val="tx1"/>
                    </a:solidFill>
                    <a:latin typeface="UniZgLight" pitchFamily="50" charset="-18"/>
                  </a:rPr>
                  <a:t> može teoretski približiti univerzalnoj minimalnoj energiji </a:t>
                </a:r>
                <a:r>
                  <a:rPr lang="hr-HR" sz="1800" b="1" dirty="0" err="1">
                    <a:solidFill>
                      <a:schemeClr val="tx1"/>
                    </a:solidFill>
                    <a:latin typeface="UniZgLight" pitchFamily="50" charset="-18"/>
                  </a:rPr>
                  <a:t>desalinacije</a:t>
                </a:r>
                <a:endParaRPr lang="hr-HR" sz="1800" b="1" dirty="0">
                  <a:solidFill>
                    <a:schemeClr val="tx1"/>
                  </a:solidFill>
                  <a:latin typeface="UniZgLight" pitchFamily="50" charset="-18"/>
                </a:endParaRPr>
              </a:p>
              <a:p>
                <a:pPr algn="just"/>
                <a:r>
                  <a:rPr lang="hr-HR" sz="1800" b="1" dirty="0">
                    <a:solidFill>
                      <a:schemeClr val="tx1"/>
                    </a:solidFill>
                    <a:latin typeface="UniZgLight" pitchFamily="50" charset="-18"/>
                  </a:rPr>
                  <a:t>U slučaju kada praktički nema konverzije vode pomoću RO membrane (tj. </a:t>
                </a:r>
                <a:r>
                  <a:rPr lang="hr-HR" sz="1800" b="1" i="1" dirty="0">
                    <a:solidFill>
                      <a:schemeClr val="tx1"/>
                    </a:solidFill>
                    <a:latin typeface="UniZgLight" pitchFamily="50" charset="-18"/>
                  </a:rPr>
                  <a:t>R</a:t>
                </a:r>
                <a:r>
                  <a:rPr lang="hr-HR" sz="1800" b="1" baseline="-25000" dirty="0">
                    <a:solidFill>
                      <a:schemeClr val="tx1"/>
                    </a:solidFill>
                    <a:latin typeface="UniZgLight" pitchFamily="50" charset="-18"/>
                  </a:rPr>
                  <a:t>W </a:t>
                </a:r>
                <a:r>
                  <a:rPr lang="hr-HR" sz="1800" b="1" dirty="0">
                    <a:solidFill>
                      <a:schemeClr val="tx1"/>
                    </a:solidFill>
                    <a:latin typeface="UniZgLight" pitchFamily="50" charset="-18"/>
                    <a:sym typeface="Symbol"/>
                  </a:rPr>
                  <a:t> 0), tada je </a:t>
                </a:r>
                <a:r>
                  <a:rPr lang="hr-HR" sz="1800" b="1" dirty="0">
                    <a:solidFill>
                      <a:schemeClr val="tx1"/>
                    </a:solidFill>
                    <a:latin typeface="UniZgLight" pitchFamily="50" charset="-18"/>
                  </a:rPr>
                  <a:t>ln(1-</a:t>
                </a:r>
                <a:r>
                  <a:rPr lang="hr-HR" sz="1800" b="1" dirty="0">
                    <a:solidFill>
                      <a:schemeClr val="tx1"/>
                    </a:solidFill>
                  </a:rPr>
                  <a:t> </a:t>
                </a:r>
                <a14:m>
                  <m:oMath xmlns:m="http://schemas.openxmlformats.org/officeDocument/2006/math">
                    <m:r>
                      <a:rPr lang="hr-HR" sz="1800" b="1" i="1">
                        <a:solidFill>
                          <a:schemeClr val="tx1"/>
                        </a:solidFill>
                        <a:latin typeface="Cambria Math"/>
                      </a:rPr>
                      <m:t>𝑹</m:t>
                    </m:r>
                    <m:r>
                      <a:rPr lang="hr-HR" sz="1800" b="1" baseline="-25000">
                        <a:solidFill>
                          <a:schemeClr val="tx1"/>
                        </a:solidFill>
                        <a:latin typeface="Cambria Math"/>
                      </a:rPr>
                      <m:t>𝐖</m:t>
                    </m:r>
                  </m:oMath>
                </a14:m>
                <a:r>
                  <a:rPr lang="hr-HR" sz="1800" b="1" dirty="0">
                    <a:solidFill>
                      <a:schemeClr val="tx1"/>
                    </a:solidFill>
                    <a:latin typeface="UniZgLight" pitchFamily="50" charset="-18"/>
                  </a:rPr>
                  <a:t>)= -</a:t>
                </a:r>
                <a:r>
                  <a:rPr lang="hr-HR" sz="1800" b="1" i="1" dirty="0">
                    <a:solidFill>
                      <a:schemeClr val="tx1"/>
                    </a:solidFill>
                    <a:latin typeface="UniZgLight" pitchFamily="50" charset="-18"/>
                  </a:rPr>
                  <a:t>R</a:t>
                </a:r>
                <a:r>
                  <a:rPr lang="hr-HR" sz="1800" b="1" baseline="-25000" dirty="0">
                    <a:solidFill>
                      <a:schemeClr val="tx1"/>
                    </a:solidFill>
                    <a:latin typeface="UniZgLight" pitchFamily="50" charset="-18"/>
                  </a:rPr>
                  <a:t>W</a:t>
                </a:r>
                <a:r>
                  <a:rPr lang="hr-HR" sz="1800" b="1" dirty="0">
                    <a:solidFill>
                      <a:schemeClr val="tx1"/>
                    </a:solidFill>
                    <a:latin typeface="UniZgLight" pitchFamily="50" charset="-18"/>
                  </a:rPr>
                  <a:t>, tada se jednadžba 20 reducira do </a:t>
                </a:r>
                <a14:m>
                  <m:oMath xmlns:m="http://schemas.openxmlformats.org/officeDocument/2006/math">
                    <m:r>
                      <m:rPr>
                        <m:nor/>
                      </m:rPr>
                      <a:rPr lang="hr-HR" sz="1800" b="1" i="1" dirty="0">
                        <a:solidFill>
                          <a:schemeClr val="tx1"/>
                        </a:solidFill>
                        <a:latin typeface="UniZgLight" pitchFamily="50" charset="-18"/>
                        <a:sym typeface="Symbol"/>
                      </a:rPr>
                      <m:t></m:t>
                    </m:r>
                    <m:r>
                      <m:rPr>
                        <m:nor/>
                      </m:rPr>
                      <a:rPr lang="hr-HR" sz="1800" b="1" baseline="-25000" dirty="0">
                        <a:solidFill>
                          <a:schemeClr val="tx1"/>
                        </a:solidFill>
                        <a:latin typeface="UniZgLight" pitchFamily="50" charset="-18"/>
                      </a:rPr>
                      <m:t>F</m:t>
                    </m:r>
                  </m:oMath>
                </a14:m>
                <a:r>
                  <a:rPr lang="hr-HR" sz="1800" b="1" dirty="0">
                    <a:solidFill>
                      <a:schemeClr val="tx1"/>
                    </a:solidFill>
                    <a:latin typeface="UniZgLight" pitchFamily="50" charset="-18"/>
                  </a:rPr>
                  <a:t> . U tom slučaju </a:t>
                </a:r>
                <a:r>
                  <a:rPr lang="hr-HR" sz="1800" b="1" i="1" dirty="0" smtClean="0">
                    <a:solidFill>
                      <a:schemeClr val="tx1"/>
                    </a:solidFill>
                    <a:latin typeface="UniZgLight" pitchFamily="50" charset="-18"/>
                  </a:rPr>
                  <a:t>SEP</a:t>
                </a:r>
                <a:r>
                  <a:rPr lang="hr-HR" sz="1800" b="1" dirty="0" smtClean="0">
                    <a:solidFill>
                      <a:schemeClr val="tx1"/>
                    </a:solidFill>
                    <a:latin typeface="UniZgLight" pitchFamily="50" charset="-18"/>
                  </a:rPr>
                  <a:t> </a:t>
                </a:r>
                <a:r>
                  <a:rPr lang="hr-HR" sz="1800" b="1" baseline="-25000" dirty="0" smtClean="0">
                    <a:solidFill>
                      <a:schemeClr val="tx1"/>
                    </a:solidFill>
                    <a:latin typeface="UniZgLight" pitchFamily="50" charset="-18"/>
                  </a:rPr>
                  <a:t>RO</a:t>
                </a:r>
                <a:r>
                  <a:rPr lang="hr-HR" sz="1800" b="1" dirty="0" smtClean="0">
                    <a:solidFill>
                      <a:schemeClr val="tx1"/>
                    </a:solidFill>
                    <a:latin typeface="UniZgLight" pitchFamily="50" charset="-18"/>
                  </a:rPr>
                  <a:t> </a:t>
                </a:r>
                <a:r>
                  <a:rPr lang="hr-HR" sz="1800" b="1" dirty="0">
                    <a:solidFill>
                      <a:schemeClr val="tx1"/>
                    </a:solidFill>
                    <a:latin typeface="UniZgLight" pitchFamily="50" charset="-18"/>
                  </a:rPr>
                  <a:t>ovisi isključivo o koncentraciji ulazne struje i jednak je njezinom osmotskom tlaku.</a:t>
                </a:r>
                <a:endParaRPr lang="hr-HR" sz="1800" b="1" baseline="-25000" dirty="0">
                  <a:solidFill>
                    <a:schemeClr val="tx1"/>
                  </a:solidFill>
                  <a:latin typeface="UniZgLight" pitchFamily="50" charset="-1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60648"/>
                <a:ext cx="8229600" cy="5865515"/>
              </a:xfrm>
              <a:blipFill rotWithShape="1">
                <a:blip r:embed="rId2"/>
                <a:stretch>
                  <a:fillRect l="-444" t="-8316" r="-593"/>
                </a:stretch>
              </a:blipFill>
            </p:spPr>
            <p:txBody>
              <a:bodyPr/>
              <a:lstStyle/>
              <a:p>
                <a:r>
                  <a:rPr lang="hr-HR">
                    <a:noFill/>
                  </a:rPr>
                  <a:t> </a:t>
                </a:r>
              </a:p>
            </p:txBody>
          </p:sp>
        </mc:Fallback>
      </mc:AlternateContent>
    </p:spTree>
    <p:extLst>
      <p:ext uri="{BB962C8B-B14F-4D97-AF65-F5344CB8AC3E}">
        <p14:creationId xmlns:p14="http://schemas.microsoft.com/office/powerpoint/2010/main" val="2958048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EBEC70-57E7-48BC-9D62-5F8971CDB568}"/>
              </a:ext>
            </a:extLst>
          </p:cNvPr>
          <p:cNvPicPr>
            <a:picLocks noChangeAspect="1"/>
          </p:cNvPicPr>
          <p:nvPr/>
        </p:nvPicPr>
        <p:blipFill>
          <a:blip r:embed="rId2"/>
          <a:stretch>
            <a:fillRect/>
          </a:stretch>
        </p:blipFill>
        <p:spPr>
          <a:xfrm>
            <a:off x="683568" y="91285"/>
            <a:ext cx="3960440" cy="3318849"/>
          </a:xfrm>
          <a:prstGeom prst="rect">
            <a:avLst/>
          </a:prstGeom>
        </p:spPr>
      </p:pic>
      <p:sp>
        <p:nvSpPr>
          <p:cNvPr id="3" name="TextBox 2">
            <a:extLst>
              <a:ext uri="{FF2B5EF4-FFF2-40B4-BE49-F238E27FC236}">
                <a16:creationId xmlns:a16="http://schemas.microsoft.com/office/drawing/2014/main" id="{DE411861-DFFD-4A2F-982C-720127E84F6B}"/>
              </a:ext>
            </a:extLst>
          </p:cNvPr>
          <p:cNvSpPr txBox="1"/>
          <p:nvPr/>
        </p:nvSpPr>
        <p:spPr>
          <a:xfrm>
            <a:off x="197265" y="3564791"/>
            <a:ext cx="8946735" cy="3293209"/>
          </a:xfrm>
          <a:prstGeom prst="rect">
            <a:avLst/>
          </a:prstGeom>
          <a:noFill/>
        </p:spPr>
        <p:txBody>
          <a:bodyPr wrap="square" rtlCol="0">
            <a:spAutoFit/>
          </a:bodyPr>
          <a:lstStyle/>
          <a:p>
            <a:pPr algn="just"/>
            <a:r>
              <a:rPr lang="hr-HR" sz="1600" dirty="0">
                <a:solidFill>
                  <a:srgbClr val="0000FF"/>
                </a:solidFill>
              </a:rPr>
              <a:t>Plavo područje predstavlja minimalnu potrošnju energije za termodinamički reverzibilan postupak gdje je primijenjeni tlak konstantno jednak ravnotežnom tlaku retentata. </a:t>
            </a:r>
            <a:r>
              <a:rPr lang="hr-HR" sz="1600" dirty="0">
                <a:solidFill>
                  <a:srgbClr val="FF0000"/>
                </a:solidFill>
              </a:rPr>
              <a:t>Područje </a:t>
            </a:r>
            <a:r>
              <a:rPr lang="hr-HR" sz="1600" dirty="0" smtClean="0">
                <a:solidFill>
                  <a:srgbClr val="FF0000"/>
                </a:solidFill>
              </a:rPr>
              <a:t>ograničeno </a:t>
            </a:r>
            <a:r>
              <a:rPr lang="hr-HR" sz="1600" dirty="0">
                <a:solidFill>
                  <a:srgbClr val="FF0000"/>
                </a:solidFill>
              </a:rPr>
              <a:t>isprekidanom crvenom linijom predstavlja praktičnu minimalnu potrošnju energije, koja se javlja pri stalnom radnom tlaku, za jednostupanjski RO (u ovom primjeru 70% konverzije</a:t>
            </a:r>
            <a:r>
              <a:rPr lang="hr-HR" sz="1600" b="1" dirty="0">
                <a:solidFill>
                  <a:srgbClr val="FF0000"/>
                </a:solidFill>
              </a:rPr>
              <a:t>). </a:t>
            </a:r>
            <a:r>
              <a:rPr lang="hr-HR" sz="1600" b="1" dirty="0">
                <a:solidFill>
                  <a:srgbClr val="FF9933"/>
                </a:solidFill>
              </a:rPr>
              <a:t>Žuto područje predstavlja ekscesnu veličinu tlaka, definiranu kao razliku između primijenjenog tlaka i ravnotežnog tlaka za jednostupanjski rad. </a:t>
            </a:r>
            <a:r>
              <a:rPr lang="hr-HR" sz="1600" dirty="0"/>
              <a:t>(B) </a:t>
            </a:r>
            <a:r>
              <a:rPr lang="hr-HR" sz="1600" dirty="0" smtClean="0"/>
              <a:t>Da bi se smanjila praktična potrošnja </a:t>
            </a:r>
            <a:r>
              <a:rPr lang="hr-HR" sz="1600" dirty="0"/>
              <a:t>energije koristi se višestupanjski proces RO. Struja retentata iz prvog stupnja ulazi u sljedeću fazu (2. stupanj), a voda-permeat nakon svake faze se skuplja zajedno. (C) Normalizirani transmembranski tlak za višestupanjski RO. Žuta površina predstavlja ekscesni tlak ili razliku između primijenjenog tlaka i ravnotežnog tlaka za svaku fazu. (D) Praktična minimalna potrošnja energije RO kao funkcija broja stupnjeva. Kako se broj RO stupnjeva povećava, praktična minimalna potrošnja energije približava se termodinamičkom minimumu. Koncentracija ulazne struje postavljena je na 600 mM (35000 ppm), a konverzija vode na 70%.</a:t>
            </a:r>
          </a:p>
        </p:txBody>
      </p:sp>
      <p:sp>
        <p:nvSpPr>
          <p:cNvPr id="4" name="TextBox 3">
            <a:extLst>
              <a:ext uri="{FF2B5EF4-FFF2-40B4-BE49-F238E27FC236}">
                <a16:creationId xmlns:a16="http://schemas.microsoft.com/office/drawing/2014/main" id="{7F6CB04D-8CDF-45BE-A33C-A298336C5CFA}"/>
              </a:ext>
            </a:extLst>
          </p:cNvPr>
          <p:cNvSpPr txBox="1"/>
          <p:nvPr/>
        </p:nvSpPr>
        <p:spPr>
          <a:xfrm>
            <a:off x="4860032" y="874455"/>
            <a:ext cx="4104456" cy="2554545"/>
          </a:xfrm>
          <a:prstGeom prst="rect">
            <a:avLst/>
          </a:prstGeom>
          <a:noFill/>
        </p:spPr>
        <p:txBody>
          <a:bodyPr wrap="square" rtlCol="0">
            <a:spAutoFit/>
          </a:bodyPr>
          <a:lstStyle/>
          <a:p>
            <a:pPr lvl="0"/>
            <a:r>
              <a:rPr lang="hr-HR" sz="1600" b="1" u="sng" dirty="0">
                <a:solidFill>
                  <a:srgbClr val="FF0000"/>
                </a:solidFill>
              </a:rPr>
              <a:t>Slika 2. Analiza potrošnje energije RO </a:t>
            </a:r>
          </a:p>
          <a:p>
            <a:pPr lvl="0"/>
            <a:r>
              <a:rPr lang="hr-HR" sz="1600" dirty="0">
                <a:solidFill>
                  <a:prstClr val="black"/>
                </a:solidFill>
              </a:rPr>
              <a:t>(A) Transmembranski tlak u šaržnom načinu RO, normaliziran na početni osmotski tlak ulaza (</a:t>
            </a:r>
            <a:r>
              <a:rPr lang="el-GR" sz="1600" dirty="0">
                <a:solidFill>
                  <a:prstClr val="black"/>
                </a:solidFill>
              </a:rPr>
              <a:t>π</a:t>
            </a:r>
            <a:r>
              <a:rPr lang="hr-HR" sz="1600" baseline="-25000" dirty="0">
                <a:solidFill>
                  <a:prstClr val="black"/>
                </a:solidFill>
              </a:rPr>
              <a:t>F</a:t>
            </a:r>
            <a:r>
              <a:rPr lang="hr-HR" sz="1600" dirty="0">
                <a:solidFill>
                  <a:prstClr val="black"/>
                </a:solidFill>
              </a:rPr>
              <a:t>), u funkciji konverzije vode. Primijenjeni tlak u termodinamički reverzibilnom postupku jednak je osmotskom tlaku retentata. Ulazna koncentracija postavljena je na 600 mM (600 x 10</a:t>
            </a:r>
            <a:r>
              <a:rPr lang="hr-HR" sz="1600" baseline="30000" dirty="0">
                <a:solidFill>
                  <a:prstClr val="black"/>
                </a:solidFill>
              </a:rPr>
              <a:t>-3</a:t>
            </a:r>
            <a:r>
              <a:rPr lang="hr-HR" sz="1600" dirty="0">
                <a:solidFill>
                  <a:prstClr val="black"/>
                </a:solidFill>
              </a:rPr>
              <a:t> x 58,4 x 1000=35000 ppm=35 g l</a:t>
            </a:r>
            <a:r>
              <a:rPr lang="hr-HR" sz="1600" baseline="30000" dirty="0">
                <a:solidFill>
                  <a:prstClr val="black"/>
                </a:solidFill>
              </a:rPr>
              <a:t>-1</a:t>
            </a:r>
            <a:r>
              <a:rPr lang="hr-HR" sz="1600" dirty="0">
                <a:solidFill>
                  <a:prstClr val="black"/>
                </a:solidFill>
              </a:rPr>
              <a:t>), a zadržavanje soli na 100%.</a:t>
            </a:r>
            <a:endParaRPr lang="hr-HR" dirty="0"/>
          </a:p>
        </p:txBody>
      </p:sp>
    </p:spTree>
    <p:extLst>
      <p:ext uri="{BB962C8B-B14F-4D97-AF65-F5344CB8AC3E}">
        <p14:creationId xmlns:p14="http://schemas.microsoft.com/office/powerpoint/2010/main" val="256511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437A940-1E5B-4A4D-9199-3B3483A90E83}"/>
                  </a:ext>
                </a:extLst>
              </p:cNvPr>
              <p:cNvSpPr>
                <a:spLocks noGrp="1"/>
              </p:cNvSpPr>
              <p:nvPr>
                <p:ph idx="1"/>
              </p:nvPr>
            </p:nvSpPr>
            <p:spPr>
              <a:xfrm>
                <a:off x="457200" y="332656"/>
                <a:ext cx="8229600" cy="5793507"/>
              </a:xfrm>
            </p:spPr>
            <p:txBody>
              <a:bodyPr>
                <a:normAutofit fontScale="92500" lnSpcReduction="10000"/>
              </a:bodyPr>
              <a:lstStyle/>
              <a:p>
                <a:r>
                  <a:rPr lang="hr-HR" b="1" dirty="0">
                    <a:solidFill>
                      <a:srgbClr val="FF0000"/>
                    </a:solidFill>
                    <a:latin typeface="UniZgLight" panose="02000503000000020003" pitchFamily="50" charset="-18"/>
                  </a:rPr>
                  <a:t>Praktična minimalna energija RO</a:t>
                </a:r>
              </a:p>
              <a:p>
                <a:endParaRPr lang="hr-HR" sz="2000" b="1" dirty="0">
                  <a:solidFill>
                    <a:schemeClr val="tx1"/>
                  </a:solidFill>
                  <a:latin typeface="UniZgLight" panose="02000503000000020003" pitchFamily="50" charset="-18"/>
                </a:endParaRPr>
              </a:p>
              <a:p>
                <a:r>
                  <a:rPr lang="hr-HR" sz="2000" b="1" u="sng" dirty="0">
                    <a:solidFill>
                      <a:srgbClr val="0000FF"/>
                    </a:solidFill>
                    <a:latin typeface="UniZgLight" panose="02000503000000020003" pitchFamily="50" charset="-18"/>
                  </a:rPr>
                  <a:t>Jednostupanjski prolaz</a:t>
                </a:r>
              </a:p>
              <a:p>
                <a:pPr algn="just"/>
                <a:r>
                  <a:rPr lang="hr-HR" sz="1900" b="1" dirty="0">
                    <a:solidFill>
                      <a:schemeClr val="tx1"/>
                    </a:solidFill>
                    <a:latin typeface="UniZgLight" panose="02000503000000020003" pitchFamily="50" charset="-18"/>
                  </a:rPr>
                  <a:t>Kada RO modul radi pri uvjetima termodinamičke granice, primijenjeni tlak jednak je osmotskom tlaku retentata otopine. Međutim, varijabilan tlak opisan u prethodnom odjeljku za reverzibilni termodinamički postupak je nepraktičan kada je poželjan konačni tok protok vode (željena količina permeata). U praktičnom radu, primijenjeni tlak konstantno je veći od osmotskog tlaka retentata (slika 2A).</a:t>
                </a:r>
              </a:p>
              <a:p>
                <a:pPr algn="just"/>
                <a:r>
                  <a:rPr lang="hr-HR" sz="1900" b="1" dirty="0">
                    <a:solidFill>
                      <a:schemeClr val="tx1"/>
                    </a:solidFill>
                    <a:latin typeface="UniZgLight" panose="02000503000000020003" pitchFamily="50" charset="-18"/>
                  </a:rPr>
                  <a:t>Stoga se </a:t>
                </a:r>
                <a:r>
                  <a:rPr lang="hr-HR" sz="1900" b="1" dirty="0" smtClean="0">
                    <a:solidFill>
                      <a:schemeClr val="tx1"/>
                    </a:solidFill>
                    <a:latin typeface="UniZgLight" panose="02000503000000020003" pitchFamily="50" charset="-18"/>
                  </a:rPr>
                  <a:t>mehanički rad </a:t>
                </a:r>
                <a:r>
                  <a:rPr lang="hr-HR" sz="1900" b="1" dirty="0">
                    <a:solidFill>
                      <a:schemeClr val="tx1"/>
                    </a:solidFill>
                    <a:latin typeface="UniZgLight" panose="02000503000000020003" pitchFamily="50" charset="-18"/>
                  </a:rPr>
                  <a:t>(</a:t>
                </a:r>
                <a:r>
                  <a:rPr lang="hr-HR" sz="1900" b="1" i="1" dirty="0" smtClean="0">
                    <a:solidFill>
                      <a:schemeClr val="tx1"/>
                    </a:solidFill>
                    <a:latin typeface="UniZgLight" panose="02000503000000020003" pitchFamily="50" charset="-18"/>
                  </a:rPr>
                  <a:t>W</a:t>
                </a:r>
                <a:r>
                  <a:rPr lang="hr-HR" sz="1900" b="1" baseline="-25000" dirty="0" smtClean="0">
                    <a:solidFill>
                      <a:schemeClr val="tx1"/>
                    </a:solidFill>
                    <a:latin typeface="UniZgLight" panose="02000503000000020003" pitchFamily="50" charset="-18"/>
                  </a:rPr>
                  <a:t>1,RO</a:t>
                </a:r>
                <a:r>
                  <a:rPr lang="hr-HR" sz="1900" b="1" dirty="0" smtClean="0">
                    <a:solidFill>
                      <a:schemeClr val="tx1"/>
                    </a:solidFill>
                    <a:latin typeface="UniZgLight" panose="02000503000000020003" pitchFamily="50" charset="-18"/>
                  </a:rPr>
                  <a:t>) </a:t>
                </a:r>
                <a:r>
                  <a:rPr lang="hr-HR" sz="1900" b="1" dirty="0">
                    <a:solidFill>
                      <a:schemeClr val="tx1"/>
                    </a:solidFill>
                    <a:latin typeface="UniZgLight" panose="02000503000000020003" pitchFamily="50" charset="-18"/>
                  </a:rPr>
                  <a:t>i specifična potrošnja enegije, </a:t>
                </a:r>
                <a:r>
                  <a:rPr lang="hr-HR" sz="1900" b="1" i="1" dirty="0">
                    <a:solidFill>
                      <a:schemeClr val="tx1"/>
                    </a:solidFill>
                    <a:latin typeface="UniZgLight" panose="02000503000000020003" pitchFamily="50" charset="-18"/>
                  </a:rPr>
                  <a:t>SEP</a:t>
                </a:r>
                <a:r>
                  <a:rPr lang="hr-HR" sz="1900" b="1" dirty="0">
                    <a:solidFill>
                      <a:schemeClr val="tx1"/>
                    </a:solidFill>
                    <a:latin typeface="UniZgLight" panose="02000503000000020003" pitchFamily="50" charset="-18"/>
                  </a:rPr>
                  <a:t> za praktični jednostupanjski prolaz RO mogu se opisati pomoću jednadžbi:</a:t>
                </a:r>
              </a:p>
              <a:p>
                <a:pPr algn="just"/>
                <a14:m>
                  <m:oMath xmlns:m="http://schemas.openxmlformats.org/officeDocument/2006/math">
                    <m:r>
                      <m:rPr>
                        <m:nor/>
                      </m:rPr>
                      <a:rPr lang="hr-HR" b="1" i="1" dirty="0">
                        <a:solidFill>
                          <a:schemeClr val="tx1"/>
                        </a:solidFill>
                        <a:latin typeface="UniZgLight" panose="02000503000000020003" pitchFamily="50" charset="-18"/>
                      </a:rPr>
                      <m:t>W</m:t>
                    </m:r>
                    <m:r>
                      <m:rPr>
                        <m:nor/>
                      </m:rPr>
                      <a:rPr lang="hr-HR" b="1" baseline="-25000" dirty="0">
                        <a:solidFill>
                          <a:schemeClr val="tx1"/>
                        </a:solidFill>
                        <a:latin typeface="UniZgLight" panose="02000503000000020003" pitchFamily="50" charset="-18"/>
                      </a:rPr>
                      <m:t>1</m:t>
                    </m:r>
                    <m:r>
                      <m:rPr>
                        <m:nor/>
                      </m:rPr>
                      <a:rPr lang="hr-HR" b="1" i="0" baseline="-25000" dirty="0" smtClean="0">
                        <a:solidFill>
                          <a:schemeClr val="tx1"/>
                        </a:solidFill>
                        <a:latin typeface="UniZgLight" panose="02000503000000020003" pitchFamily="50" charset="-18"/>
                      </a:rPr>
                      <m:t>, </m:t>
                    </m:r>
                    <m:r>
                      <m:rPr>
                        <m:nor/>
                      </m:rPr>
                      <a:rPr lang="hr-HR" b="1" i="0" baseline="-25000" dirty="0" smtClean="0">
                        <a:solidFill>
                          <a:schemeClr val="tx1"/>
                        </a:solidFill>
                        <a:latin typeface="UniZgLight" panose="02000503000000020003" pitchFamily="50" charset="-18"/>
                      </a:rPr>
                      <m:t>RO</m:t>
                    </m:r>
                  </m:oMath>
                </a14:m>
                <a:r>
                  <a:rPr lang="hr-HR" b="1" dirty="0">
                    <a:solidFill>
                      <a:schemeClr val="tx1"/>
                    </a:solidFill>
                    <a:latin typeface="UniZgLight" panose="02000503000000020003" pitchFamily="50" charset="-18"/>
                  </a:rPr>
                  <a:t>=</a:t>
                </a:r>
                <a:r>
                  <a:rPr lang="hr-HR" b="1" i="1" dirty="0">
                    <a:solidFill>
                      <a:schemeClr val="tx1"/>
                    </a:solidFill>
                    <a:latin typeface="UniZgLight" panose="02000503000000020003" pitchFamily="50" charset="-18"/>
                    <a:sym typeface="Symbol" panose="05050102010706020507" pitchFamily="18" charset="2"/>
                  </a:rPr>
                  <a:t></a:t>
                </a:r>
                <a:r>
                  <a:rPr lang="hr-HR" b="1" baseline="-25000" dirty="0">
                    <a:solidFill>
                      <a:schemeClr val="tx1"/>
                    </a:solidFill>
                    <a:latin typeface="UniZgLight" panose="02000503000000020003" pitchFamily="50" charset="-18"/>
                    <a:sym typeface="Symbol" panose="05050102010706020507" pitchFamily="18" charset="2"/>
                  </a:rPr>
                  <a:t>R</a:t>
                </a:r>
                <a:r>
                  <a:rPr lang="hr-HR" b="1" i="1" dirty="0">
                    <a:solidFill>
                      <a:schemeClr val="tx1"/>
                    </a:solidFill>
                    <a:latin typeface="UniZgLight" panose="02000503000000020003" pitchFamily="50" charset="-18"/>
                    <a:sym typeface="Symbol" panose="05050102010706020507" pitchFamily="18" charset="2"/>
                  </a:rPr>
                  <a:t>V</a:t>
                </a:r>
                <a:r>
                  <a:rPr lang="hr-HR" b="1" baseline="-25000" dirty="0">
                    <a:solidFill>
                      <a:schemeClr val="tx1"/>
                    </a:solidFill>
                    <a:latin typeface="UniZgLight" panose="02000503000000020003" pitchFamily="50" charset="-18"/>
                    <a:sym typeface="Symbol" panose="05050102010706020507" pitchFamily="18" charset="2"/>
                  </a:rPr>
                  <a:t>P</a:t>
                </a:r>
                <a:r>
                  <a:rPr lang="hr-HR" sz="2000" b="1" baseline="-25000" dirty="0">
                    <a:solidFill>
                      <a:schemeClr val="tx1"/>
                    </a:solidFill>
                    <a:latin typeface="UniZgLight" panose="02000503000000020003" pitchFamily="50" charset="-18"/>
                    <a:sym typeface="Symbol" panose="05050102010706020507" pitchFamily="18" charset="2"/>
                  </a:rPr>
                  <a:t>						</a:t>
                </a:r>
                <a:r>
                  <a:rPr lang="hr-HR" b="1" baseline="-25000" dirty="0">
                    <a:solidFill>
                      <a:schemeClr val="tx1"/>
                    </a:solidFill>
                    <a:latin typeface="UniZgLight" panose="02000503000000020003" pitchFamily="50" charset="-18"/>
                    <a:sym typeface="Symbol" panose="05050102010706020507" pitchFamily="18" charset="2"/>
                  </a:rPr>
                  <a:t>(21)</a:t>
                </a:r>
              </a:p>
              <a:p>
                <a:pPr marL="0" indent="0" algn="just">
                  <a:buNone/>
                </a:pPr>
                <a:endParaRPr lang="hr-HR" sz="2000" b="1" baseline="-25000" dirty="0">
                  <a:solidFill>
                    <a:schemeClr val="tx1"/>
                  </a:solidFill>
                  <a:latin typeface="UniZgLight" panose="02000503000000020003" pitchFamily="50" charset="-18"/>
                  <a:sym typeface="Symbol" panose="05050102010706020507" pitchFamily="18" charset="2"/>
                </a:endParaRPr>
              </a:p>
              <a:p>
                <a:pPr algn="just"/>
                <a:r>
                  <a:rPr lang="hr-HR" b="1" i="1" dirty="0">
                    <a:solidFill>
                      <a:schemeClr val="tx1"/>
                    </a:solidFill>
                    <a:latin typeface="UniZgLight" pitchFamily="50" charset="-18"/>
                  </a:rPr>
                  <a:t>SEP</a:t>
                </a:r>
                <a:r>
                  <a:rPr lang="hr-HR" b="1" baseline="-25000" dirty="0">
                    <a:solidFill>
                      <a:schemeClr val="tx1"/>
                    </a:solidFill>
                    <a:latin typeface="UniZgLight" pitchFamily="50" charset="-18"/>
                  </a:rPr>
                  <a:t>1, RO </a:t>
                </a:r>
                <a:r>
                  <a:rPr lang="hr-HR" b="1" dirty="0">
                    <a:solidFill>
                      <a:schemeClr val="tx1"/>
                    </a:solidFill>
                    <a:latin typeface="UniZgLight" pitchFamily="50" charset="-18"/>
                  </a:rPr>
                  <a:t>= </a:t>
                </a:r>
                <a14:m>
                  <m:oMath xmlns:m="http://schemas.openxmlformats.org/officeDocument/2006/math">
                    <m:f>
                      <m:fPr>
                        <m:ctrlPr>
                          <a:rPr lang="hr-HR" b="1" i="1">
                            <a:solidFill>
                              <a:schemeClr val="tx1"/>
                            </a:solidFill>
                            <a:latin typeface="Cambria Math" panose="02040503050406030204" pitchFamily="18" charset="0"/>
                          </a:rPr>
                        </m:ctrlPr>
                      </m:fPr>
                      <m:num>
                        <m:r>
                          <a:rPr lang="hr-HR" b="1" i="1">
                            <a:solidFill>
                              <a:schemeClr val="tx1"/>
                            </a:solidFill>
                            <a:latin typeface="Cambria Math"/>
                          </a:rPr>
                          <m:t>𝑾</m:t>
                        </m:r>
                        <m:r>
                          <a:rPr lang="hr-HR" b="1" i="0" baseline="-25000" smtClean="0">
                            <a:solidFill>
                              <a:schemeClr val="tx1"/>
                            </a:solidFill>
                            <a:latin typeface="Cambria Math" panose="02040503050406030204" pitchFamily="18" charset="0"/>
                          </a:rPr>
                          <m:t>𝟏</m:t>
                        </m:r>
                        <m:r>
                          <a:rPr lang="hr-HR" b="1" i="0" baseline="-25000" smtClean="0">
                            <a:solidFill>
                              <a:schemeClr val="tx1"/>
                            </a:solidFill>
                            <a:latin typeface="Cambria Math" panose="02040503050406030204" pitchFamily="18" charset="0"/>
                          </a:rPr>
                          <m:t>,</m:t>
                        </m:r>
                        <m:r>
                          <a:rPr lang="hr-HR" b="1" i="0" baseline="-25000" smtClean="0">
                            <a:solidFill>
                              <a:schemeClr val="tx1"/>
                            </a:solidFill>
                            <a:latin typeface="Cambria Math" panose="02040503050406030204" pitchFamily="18" charset="0"/>
                          </a:rPr>
                          <m:t>𝐑𝐎</m:t>
                        </m:r>
                      </m:num>
                      <m:den>
                        <m:r>
                          <a:rPr lang="hr-HR" b="1" i="1">
                            <a:solidFill>
                              <a:schemeClr val="tx1"/>
                            </a:solidFill>
                            <a:latin typeface="Cambria Math"/>
                          </a:rPr>
                          <m:t>𝑽</m:t>
                        </m:r>
                        <m:r>
                          <a:rPr lang="hr-HR" b="1" baseline="-25000">
                            <a:solidFill>
                              <a:schemeClr val="tx1"/>
                            </a:solidFill>
                            <a:latin typeface="Cambria Math"/>
                          </a:rPr>
                          <m:t>𝐩</m:t>
                        </m:r>
                      </m:den>
                    </m:f>
                    <m:r>
                      <a:rPr lang="hr-HR" b="1" i="1">
                        <a:solidFill>
                          <a:schemeClr val="tx1"/>
                        </a:solidFill>
                        <a:latin typeface="Cambria Math"/>
                      </a:rPr>
                      <m:t>=</m:t>
                    </m:r>
                  </m:oMath>
                </a14:m>
                <a:r>
                  <a:rPr lang="hr-HR" b="1" dirty="0">
                    <a:solidFill>
                      <a:schemeClr val="tx1"/>
                    </a:solidFill>
                    <a:sym typeface="Symbol"/>
                  </a:rPr>
                  <a:t> </a:t>
                </a:r>
                <a14:m>
                  <m:oMath xmlns:m="http://schemas.openxmlformats.org/officeDocument/2006/math">
                    <m:f>
                      <m:fPr>
                        <m:ctrlPr>
                          <a:rPr lang="hr-HR" b="1" i="1" dirty="0">
                            <a:solidFill>
                              <a:schemeClr val="tx1"/>
                            </a:solidFill>
                            <a:latin typeface="Cambria Math" panose="02040503050406030204" pitchFamily="18" charset="0"/>
                          </a:rPr>
                        </m:ctrlPr>
                      </m:fPr>
                      <m:num>
                        <m:r>
                          <m:rPr>
                            <m:nor/>
                          </m:rPr>
                          <a:rPr lang="hr-HR" b="1" i="1" dirty="0">
                            <a:solidFill>
                              <a:schemeClr val="tx1"/>
                            </a:solidFill>
                            <a:latin typeface="UniZgLight" pitchFamily="50" charset="-18"/>
                            <a:sym typeface="Symbol"/>
                          </a:rPr>
                          <m:t></m:t>
                        </m:r>
                        <m:r>
                          <m:rPr>
                            <m:nor/>
                          </m:rPr>
                          <a:rPr lang="hr-HR" b="1" baseline="-25000" dirty="0">
                            <a:solidFill>
                              <a:schemeClr val="tx1"/>
                            </a:solidFill>
                            <a:latin typeface="UniZgLight" pitchFamily="50" charset="-18"/>
                          </a:rPr>
                          <m:t>F</m:t>
                        </m:r>
                        <m:r>
                          <m:rPr>
                            <m:nor/>
                          </m:rPr>
                          <a:rPr lang="hr-HR" b="1" baseline="-25000" dirty="0">
                            <a:solidFill>
                              <a:schemeClr val="tx1"/>
                            </a:solidFill>
                            <a:latin typeface="UniZgLight" pitchFamily="50" charset="-18"/>
                          </a:rPr>
                          <m:t> </m:t>
                        </m:r>
                      </m:num>
                      <m:den>
                        <m:r>
                          <a:rPr lang="hr-HR" b="1" i="1" dirty="0" smtClean="0">
                            <a:solidFill>
                              <a:schemeClr val="tx1"/>
                            </a:solidFill>
                            <a:latin typeface="Cambria Math" panose="02040503050406030204" pitchFamily="18" charset="0"/>
                          </a:rPr>
                          <m:t>𝟏</m:t>
                        </m:r>
                        <m:r>
                          <a:rPr lang="hr-HR" b="1" i="1" dirty="0" smtClean="0">
                            <a:solidFill>
                              <a:schemeClr val="tx1"/>
                            </a:solidFill>
                            <a:latin typeface="Cambria Math" panose="02040503050406030204" pitchFamily="18" charset="0"/>
                          </a:rPr>
                          <m:t>− </m:t>
                        </m:r>
                        <m:r>
                          <a:rPr lang="hr-HR" b="1" i="1">
                            <a:solidFill>
                              <a:schemeClr val="tx1"/>
                            </a:solidFill>
                            <a:latin typeface="Cambria Math"/>
                          </a:rPr>
                          <m:t>𝑹</m:t>
                        </m:r>
                        <m:r>
                          <a:rPr lang="hr-HR" b="1" baseline="-25000">
                            <a:solidFill>
                              <a:schemeClr val="tx1"/>
                            </a:solidFill>
                            <a:latin typeface="Cambria Math"/>
                          </a:rPr>
                          <m:t>𝐖</m:t>
                        </m:r>
                      </m:den>
                    </m:f>
                  </m:oMath>
                </a14:m>
                <a:r>
                  <a:rPr lang="hr-HR" sz="2600" b="1" dirty="0">
                    <a:solidFill>
                      <a:schemeClr val="tx1"/>
                    </a:solidFill>
                    <a:latin typeface="UniZgLight" pitchFamily="50" charset="-18"/>
                  </a:rPr>
                  <a:t>	</a:t>
                </a:r>
                <a:r>
                  <a:rPr lang="hr-HR" sz="2000" b="1" dirty="0">
                    <a:solidFill>
                      <a:schemeClr val="tx1"/>
                    </a:solidFill>
                    <a:latin typeface="UniZgLight" pitchFamily="50" charset="-18"/>
                  </a:rPr>
                  <a:t>				(22)</a:t>
                </a:r>
              </a:p>
              <a:p>
                <a:pPr algn="just"/>
                <a:endParaRPr lang="hr-HR" sz="2000" b="1" dirty="0">
                  <a:solidFill>
                    <a:schemeClr val="tx1"/>
                  </a:solidFill>
                  <a:latin typeface="UniZgLight" pitchFamily="50" charset="-18"/>
                </a:endParaRPr>
              </a:p>
              <a:p>
                <a:pPr algn="just"/>
                <a:r>
                  <a:rPr lang="hr-HR" sz="2000" b="1" dirty="0">
                    <a:solidFill>
                      <a:schemeClr val="tx1"/>
                    </a:solidFill>
                    <a:latin typeface="UniZgLight" pitchFamily="50" charset="-18"/>
                  </a:rPr>
                  <a:t>pri čemu se pretpostavljaju idealne (tj. 100% učinkovite) pumpe i uređaji za rekuperaciju energije</a:t>
                </a:r>
              </a:p>
              <a:p>
                <a:pPr algn="just"/>
                <a:r>
                  <a:rPr lang="hr-HR" sz="2000" b="1" dirty="0">
                    <a:solidFill>
                      <a:schemeClr val="tx1"/>
                    </a:solidFill>
                    <a:latin typeface="UniZgLight" pitchFamily="50" charset="-18"/>
                  </a:rPr>
                  <a:t> </a:t>
                </a:r>
                <a:endParaRPr lang="hr-HR" sz="2000" b="1" baseline="-25000" dirty="0">
                  <a:solidFill>
                    <a:schemeClr val="tx1"/>
                  </a:solidFill>
                  <a:latin typeface="UniZgLight" panose="02000503000000020003" pitchFamily="50" charset="-18"/>
                </a:endParaRPr>
              </a:p>
            </p:txBody>
          </p:sp>
        </mc:Choice>
        <mc:Fallback xmlns="">
          <p:sp>
            <p:nvSpPr>
              <p:cNvPr id="3" name="Content Placeholder 2">
                <a:extLst>
                  <a:ext uri="{FF2B5EF4-FFF2-40B4-BE49-F238E27FC236}">
                    <a16:creationId xmlns:a16="http://schemas.microsoft.com/office/drawing/2014/main" xmlns:a14="http://schemas.microsoft.com/office/drawing/2010/main" xmlns="" id="{E437A940-1E5B-4A4D-9199-3B3483A90E83}"/>
                  </a:ext>
                </a:extLst>
              </p:cNvPr>
              <p:cNvSpPr>
                <a:spLocks noGrp="1" noRot="1" noChangeAspect="1" noMove="1" noResize="1" noEditPoints="1" noAdjustHandles="1" noChangeArrowheads="1" noChangeShapeType="1" noTextEdit="1"/>
              </p:cNvSpPr>
              <p:nvPr>
                <p:ph idx="1"/>
              </p:nvPr>
            </p:nvSpPr>
            <p:spPr>
              <a:xfrm>
                <a:off x="457200" y="332656"/>
                <a:ext cx="8229600" cy="5793507"/>
              </a:xfrm>
              <a:blipFill rotWithShape="1">
                <a:blip r:embed="rId2"/>
                <a:stretch>
                  <a:fillRect l="-815" t="-1474" r="-667"/>
                </a:stretch>
              </a:blipFill>
            </p:spPr>
            <p:txBody>
              <a:bodyPr/>
              <a:lstStyle/>
              <a:p>
                <a:r>
                  <a:rPr lang="hr-HR">
                    <a:noFill/>
                  </a:rPr>
                  <a:t> </a:t>
                </a:r>
              </a:p>
            </p:txBody>
          </p:sp>
        </mc:Fallback>
      </mc:AlternateContent>
    </p:spTree>
    <p:extLst>
      <p:ext uri="{BB962C8B-B14F-4D97-AF65-F5344CB8AC3E}">
        <p14:creationId xmlns:p14="http://schemas.microsoft.com/office/powerpoint/2010/main" val="821640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DFCE9-7E5D-49B4-B617-11B10FB8E231}"/>
              </a:ext>
            </a:extLst>
          </p:cNvPr>
          <p:cNvSpPr>
            <a:spLocks noGrp="1"/>
          </p:cNvSpPr>
          <p:nvPr>
            <p:ph idx="1"/>
          </p:nvPr>
        </p:nvSpPr>
        <p:spPr>
          <a:xfrm>
            <a:off x="457200" y="404664"/>
            <a:ext cx="8229600" cy="5721499"/>
          </a:xfrm>
        </p:spPr>
        <p:txBody>
          <a:bodyPr>
            <a:normAutofit fontScale="92500"/>
          </a:bodyPr>
          <a:lstStyle/>
          <a:p>
            <a:pPr algn="just"/>
            <a:r>
              <a:rPr lang="hr-HR" sz="1800" b="1" dirty="0">
                <a:solidFill>
                  <a:schemeClr val="tx1"/>
                </a:solidFill>
                <a:latin typeface="UniZgLight" panose="02000503000000020003" pitchFamily="50" charset="-18"/>
              </a:rPr>
              <a:t>Praktični minimalni SEP je proporcionalan pravokutnom području (površini) ispod isprekidane vodoravne crte na sl. 2A, a termodinamički reverzibilna energija je proporcionalna plavom području. Kao primjer, za desalinaciju morske vode čija je koncentracioja soli 35 g L</a:t>
            </a:r>
            <a:r>
              <a:rPr lang="hr-HR" sz="1800" b="1" baseline="30000" dirty="0">
                <a:solidFill>
                  <a:schemeClr val="tx1"/>
                </a:solidFill>
                <a:latin typeface="UniZgLight" panose="02000503000000020003" pitchFamily="50" charset="-18"/>
              </a:rPr>
              <a:t>−1</a:t>
            </a:r>
            <a:r>
              <a:rPr lang="hr-HR" sz="1800" b="1" dirty="0">
                <a:solidFill>
                  <a:schemeClr val="tx1"/>
                </a:solidFill>
                <a:latin typeface="UniZgLight" panose="02000503000000020003" pitchFamily="50" charset="-18"/>
              </a:rPr>
              <a:t> i s 50%-nom konverzijom vode potrebna je </a:t>
            </a:r>
            <a:r>
              <a:rPr lang="hr-HR" sz="1800" b="1" u="sng" dirty="0">
                <a:solidFill>
                  <a:srgbClr val="0000FF"/>
                </a:solidFill>
                <a:latin typeface="UniZgLight" panose="02000503000000020003" pitchFamily="50" charset="-18"/>
              </a:rPr>
              <a:t>minimalna teoretska energija </a:t>
            </a:r>
            <a:r>
              <a:rPr lang="hr-HR" sz="1800" b="1" dirty="0">
                <a:solidFill>
                  <a:srgbClr val="0000FF"/>
                </a:solidFill>
                <a:latin typeface="UniZgLight" panose="02000503000000020003" pitchFamily="50" charset="-18"/>
              </a:rPr>
              <a:t>u iznosu od 1,1 kWh m</a:t>
            </a:r>
            <a:r>
              <a:rPr lang="hr-HR" sz="1800" b="1" baseline="30000" dirty="0">
                <a:solidFill>
                  <a:srgbClr val="0000FF"/>
                </a:solidFill>
                <a:latin typeface="UniZgLight" panose="02000503000000020003" pitchFamily="50" charset="-18"/>
              </a:rPr>
              <a:t>−3</a:t>
            </a:r>
            <a:r>
              <a:rPr lang="hr-HR" sz="1800" b="1" dirty="0">
                <a:solidFill>
                  <a:schemeClr val="tx1"/>
                </a:solidFill>
                <a:latin typeface="UniZgLight" panose="02000503000000020003" pitchFamily="50" charset="-18"/>
              </a:rPr>
              <a:t>,</a:t>
            </a:r>
            <a:r>
              <a:rPr lang="hr-HR" sz="1800" b="1" baseline="30000" dirty="0">
                <a:solidFill>
                  <a:schemeClr val="tx1"/>
                </a:solidFill>
                <a:latin typeface="UniZgLight" panose="02000503000000020003" pitchFamily="50" charset="-18"/>
              </a:rPr>
              <a:t> </a:t>
            </a:r>
            <a:r>
              <a:rPr lang="hr-HR" sz="1800" b="1" dirty="0">
                <a:solidFill>
                  <a:schemeClr val="tx1"/>
                </a:solidFill>
                <a:latin typeface="UniZgLight" panose="02000503000000020003" pitchFamily="50" charset="-18"/>
              </a:rPr>
              <a:t>a </a:t>
            </a:r>
            <a:r>
              <a:rPr lang="hr-HR" sz="1800" b="1" u="sng" dirty="0">
                <a:solidFill>
                  <a:srgbClr val="FF0000"/>
                </a:solidFill>
                <a:latin typeface="UniZgLight" panose="02000503000000020003" pitchFamily="50" charset="-18"/>
              </a:rPr>
              <a:t>minimalna praktična energija od 1,6 kWh m</a:t>
            </a:r>
            <a:r>
              <a:rPr lang="hr-HR" sz="1800" b="1" u="sng" baseline="30000" dirty="0">
                <a:solidFill>
                  <a:srgbClr val="FF0000"/>
                </a:solidFill>
                <a:latin typeface="UniZgLight" panose="02000503000000020003" pitchFamily="50" charset="-18"/>
              </a:rPr>
              <a:t>−3</a:t>
            </a:r>
            <a:r>
              <a:rPr lang="hr-HR" sz="1800" b="1" dirty="0">
                <a:solidFill>
                  <a:schemeClr val="tx1"/>
                </a:solidFill>
                <a:latin typeface="UniZgLight" panose="02000503000000020003" pitchFamily="50" charset="-18"/>
              </a:rPr>
              <a:t>. </a:t>
            </a:r>
          </a:p>
          <a:p>
            <a:pPr algn="just"/>
            <a:r>
              <a:rPr lang="hr-HR" sz="1800" b="1" dirty="0">
                <a:solidFill>
                  <a:schemeClr val="tx1"/>
                </a:solidFill>
                <a:latin typeface="UniZgLight" panose="02000503000000020003" pitchFamily="50" charset="-18"/>
              </a:rPr>
              <a:t>Pri većim konverzijama vode žuto područje  na sl. 2A postaje veće, što znači  da se potreban višak energije pri operacijskim uvjetima konstantnog tlaka povećava s porastom konverzije vode.</a:t>
            </a:r>
          </a:p>
          <a:p>
            <a:pPr algn="just"/>
            <a:endParaRPr lang="hr-HR" sz="1800" b="1" dirty="0">
              <a:solidFill>
                <a:schemeClr val="tx1"/>
              </a:solidFill>
              <a:latin typeface="UniZgLight" panose="02000503000000020003" pitchFamily="50" charset="-18"/>
            </a:endParaRPr>
          </a:p>
          <a:p>
            <a:pPr algn="just"/>
            <a:r>
              <a:rPr lang="hr-HR" sz="1800" b="1" u="sng" dirty="0">
                <a:solidFill>
                  <a:srgbClr val="0000FF"/>
                </a:solidFill>
                <a:latin typeface="UniZgLight" panose="02000503000000020003" pitchFamily="50" charset="-18"/>
              </a:rPr>
              <a:t>Višestupanjski prolaz</a:t>
            </a:r>
          </a:p>
          <a:p>
            <a:pPr algn="just"/>
            <a:r>
              <a:rPr lang="hr-HR" sz="1800" b="1" dirty="0">
                <a:solidFill>
                  <a:schemeClr val="tx1"/>
                </a:solidFill>
                <a:latin typeface="UniZgLight" panose="02000503000000020003" pitchFamily="50" charset="-18"/>
              </a:rPr>
              <a:t> U višestupanjskom radu RO moduli su smješteni u nizu, gdje otopina retentata iz prethodnog modula postaje ulazna otopina za sljedeću RO jedinicu (sl. 2B)</a:t>
            </a:r>
          </a:p>
          <a:p>
            <a:pPr algn="just"/>
            <a:r>
              <a:rPr lang="hr-HR" sz="1800" b="1" dirty="0">
                <a:solidFill>
                  <a:schemeClr val="tx1"/>
                </a:solidFill>
                <a:latin typeface="UniZgLight" panose="02000503000000020003" pitchFamily="50" charset="-18"/>
              </a:rPr>
              <a:t>Kako se konverzija vode povećava, ulazna otopina postaje sve koncentriranija sa svakom sljedećom RO jedinicom. Primijenjeni (radni) tlak također se povećava u svakom stupnju kako bi odgovarao osmotskom tlaku retentata (slika 2C). </a:t>
            </a:r>
          </a:p>
          <a:p>
            <a:pPr algn="just"/>
            <a:r>
              <a:rPr lang="hr-HR" sz="1800" b="1" dirty="0">
                <a:solidFill>
                  <a:schemeClr val="tx1"/>
                </a:solidFill>
                <a:latin typeface="UniZgLight" panose="02000503000000020003" pitchFamily="50" charset="-18"/>
              </a:rPr>
              <a:t>Najprije izvodimo jednadžbe za tlak retentata (</a:t>
            </a:r>
            <a:r>
              <a:rPr lang="el-GR" sz="1900" b="1" i="1" dirty="0">
                <a:solidFill>
                  <a:schemeClr val="tx1"/>
                </a:solidFill>
                <a:latin typeface="UniZgLight" panose="02000503000000020003" pitchFamily="50" charset="-18"/>
                <a:sym typeface="Symbol" panose="05050102010706020507" pitchFamily="18" charset="2"/>
              </a:rPr>
              <a:t></a:t>
            </a:r>
            <a:r>
              <a:rPr lang="hr-HR" sz="1900" b="1" i="1" baseline="-25000" dirty="0">
                <a:solidFill>
                  <a:schemeClr val="tx1"/>
                </a:solidFill>
                <a:latin typeface="UniZgLight" panose="02000503000000020003" pitchFamily="50" charset="-18"/>
                <a:sym typeface="Symbol" panose="05050102010706020507" pitchFamily="18" charset="2"/>
              </a:rPr>
              <a:t>R</a:t>
            </a:r>
            <a:r>
              <a:rPr lang="hr-HR" sz="1900" b="1" baseline="-25000" dirty="0">
                <a:solidFill>
                  <a:schemeClr val="tx1"/>
                </a:solidFill>
                <a:latin typeface="UniZgLight" panose="02000503000000020003" pitchFamily="50" charset="-18"/>
              </a:rPr>
              <a:t>, i</a:t>
            </a:r>
            <a:r>
              <a:rPr lang="hr-HR" sz="1800" b="1" dirty="0">
                <a:solidFill>
                  <a:schemeClr val="tx1"/>
                </a:solidFill>
                <a:latin typeface="UniZgLight" panose="02000503000000020003" pitchFamily="50" charset="-18"/>
              </a:rPr>
              <a:t>), volumen permeata (</a:t>
            </a:r>
            <a:r>
              <a:rPr lang="hr-HR" sz="1800" b="1" i="1" dirty="0">
                <a:solidFill>
                  <a:schemeClr val="tx1"/>
                </a:solidFill>
                <a:latin typeface="UniZgLight" panose="02000503000000020003" pitchFamily="50" charset="-18"/>
              </a:rPr>
              <a:t>V</a:t>
            </a:r>
            <a:r>
              <a:rPr lang="hr-HR" sz="1800" b="1" baseline="-25000" dirty="0">
                <a:solidFill>
                  <a:schemeClr val="tx1"/>
                </a:solidFill>
                <a:latin typeface="UniZgLight" panose="02000503000000020003" pitchFamily="50" charset="-18"/>
              </a:rPr>
              <a:t>P, i</a:t>
            </a:r>
            <a:r>
              <a:rPr lang="hr-HR" sz="1800" b="1" dirty="0">
                <a:solidFill>
                  <a:schemeClr val="tx1"/>
                </a:solidFill>
                <a:latin typeface="UniZgLight" panose="02000503000000020003" pitchFamily="50" charset="-18"/>
              </a:rPr>
              <a:t>) i kumulativni konverziju vode (</a:t>
            </a:r>
            <a:r>
              <a:rPr lang="hr-HR" sz="1800" b="1" i="1" dirty="0">
                <a:solidFill>
                  <a:schemeClr val="tx1"/>
                </a:solidFill>
                <a:latin typeface="UniZgLight" panose="02000503000000020003" pitchFamily="50" charset="-18"/>
              </a:rPr>
              <a:t>r</a:t>
            </a:r>
            <a:r>
              <a:rPr lang="hr-HR" sz="1800" b="1" baseline="-25000" dirty="0">
                <a:solidFill>
                  <a:schemeClr val="tx1"/>
                </a:solidFill>
                <a:latin typeface="UniZgLight" panose="02000503000000020003" pitchFamily="50" charset="-18"/>
              </a:rPr>
              <a:t>i</a:t>
            </a:r>
            <a:r>
              <a:rPr lang="hr-HR" sz="1800" b="1" dirty="0">
                <a:solidFill>
                  <a:schemeClr val="tx1"/>
                </a:solidFill>
                <a:latin typeface="UniZgLight" panose="02000503000000020003" pitchFamily="50" charset="-18"/>
              </a:rPr>
              <a:t>) u </a:t>
            </a:r>
            <a:r>
              <a:rPr lang="hr-HR" sz="1800" b="1" i="1" dirty="0">
                <a:solidFill>
                  <a:schemeClr val="tx1"/>
                </a:solidFill>
                <a:latin typeface="UniZgLight" panose="02000503000000020003" pitchFamily="50" charset="-18"/>
              </a:rPr>
              <a:t>i</a:t>
            </a:r>
            <a:r>
              <a:rPr lang="hr-HR" sz="1800" b="1" dirty="0">
                <a:solidFill>
                  <a:schemeClr val="tx1"/>
                </a:solidFill>
                <a:latin typeface="UniZgLight" panose="02000503000000020003" pitchFamily="50" charset="-18"/>
              </a:rPr>
              <a:t> stupnju. </a:t>
            </a:r>
          </a:p>
          <a:p>
            <a:pPr algn="just"/>
            <a:r>
              <a:rPr lang="hr-HR" sz="1800" b="1" dirty="0">
                <a:solidFill>
                  <a:schemeClr val="tx1"/>
                </a:solidFill>
                <a:latin typeface="UniZgLight" panose="02000503000000020003" pitchFamily="50" charset="-18"/>
              </a:rPr>
              <a:t>Pretpostavljajući da je razlika između primijenjenih tlakova u dva uzastopna stupnja RO stalna, osmotski tlak retentata u </a:t>
            </a:r>
            <a:r>
              <a:rPr lang="hr-HR" sz="1800" b="1" i="1" dirty="0">
                <a:solidFill>
                  <a:schemeClr val="tx1"/>
                </a:solidFill>
                <a:latin typeface="UniZgLight" panose="02000503000000020003" pitchFamily="50" charset="-18"/>
              </a:rPr>
              <a:t>i</a:t>
            </a:r>
            <a:r>
              <a:rPr lang="hr-HR" sz="1800" b="1" dirty="0">
                <a:solidFill>
                  <a:schemeClr val="tx1"/>
                </a:solidFill>
                <a:latin typeface="UniZgLight" panose="02000503000000020003" pitchFamily="50" charset="-18"/>
              </a:rPr>
              <a:t> –tom stupnju može se izraziti kao:</a:t>
            </a:r>
          </a:p>
          <a:p>
            <a:pPr algn="just"/>
            <a:endParaRPr lang="hr-HR" sz="1800" b="1" dirty="0">
              <a:solidFill>
                <a:schemeClr val="tx1"/>
              </a:solidFill>
              <a:latin typeface="UniZgLight" panose="02000503000000020003" pitchFamily="50" charset="-18"/>
            </a:endParaRPr>
          </a:p>
        </p:txBody>
      </p:sp>
    </p:spTree>
    <p:extLst>
      <p:ext uri="{BB962C8B-B14F-4D97-AF65-F5344CB8AC3E}">
        <p14:creationId xmlns:p14="http://schemas.microsoft.com/office/powerpoint/2010/main" val="805258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D1041A-6EDE-485C-BE95-EA550AB4B293}"/>
                  </a:ext>
                </a:extLst>
              </p:cNvPr>
              <p:cNvSpPr>
                <a:spLocks noGrp="1"/>
              </p:cNvSpPr>
              <p:nvPr>
                <p:ph idx="1"/>
              </p:nvPr>
            </p:nvSpPr>
            <p:spPr>
              <a:xfrm>
                <a:off x="457200" y="476672"/>
                <a:ext cx="8229600" cy="5649491"/>
              </a:xfrm>
            </p:spPr>
            <p:txBody>
              <a:bodyPr>
                <a:normAutofit lnSpcReduction="10000"/>
              </a:bodyPr>
              <a:lstStyle/>
              <a:p>
                <a:r>
                  <a:rPr lang="el-GR" i="1" dirty="0">
                    <a:solidFill>
                      <a:prstClr val="black"/>
                    </a:solidFill>
                    <a:sym typeface="Symbol" panose="05050102010706020507" pitchFamily="18" charset="2"/>
                  </a:rPr>
                  <a:t></a:t>
                </a:r>
                <a:r>
                  <a:rPr lang="hr-HR" baseline="-25000" dirty="0">
                    <a:solidFill>
                      <a:prstClr val="black"/>
                    </a:solidFill>
                    <a:latin typeface="UniZgLight" panose="02000503000000020003" pitchFamily="50" charset="-18"/>
                    <a:sym typeface="Symbol" panose="05050102010706020507" pitchFamily="18" charset="2"/>
                  </a:rPr>
                  <a:t>R,i</a:t>
                </a:r>
                <a:r>
                  <a:rPr lang="hr-HR" dirty="0">
                    <a:solidFill>
                      <a:prstClr val="black"/>
                    </a:solidFill>
                    <a:latin typeface="UniZgLight" panose="02000503000000020003" pitchFamily="50" charset="-18"/>
                    <a:sym typeface="Symbol" panose="05050102010706020507" pitchFamily="18" charset="2"/>
                  </a:rPr>
                  <a:t>=</a:t>
                </a:r>
                <a:r>
                  <a:rPr lang="el-GR" i="1" dirty="0">
                    <a:solidFill>
                      <a:prstClr val="black"/>
                    </a:solidFill>
                    <a:sym typeface="Symbol" panose="05050102010706020507" pitchFamily="18" charset="2"/>
                  </a:rPr>
                  <a:t> </a:t>
                </a:r>
                <a14:m>
                  <m:oMath xmlns:m="http://schemas.openxmlformats.org/officeDocument/2006/math">
                    <m:f>
                      <m:fPr>
                        <m:ctrlPr>
                          <a:rPr lang="el-GR" i="1" smtClean="0">
                            <a:solidFill>
                              <a:prstClr val="black"/>
                            </a:solidFill>
                            <a:latin typeface="Cambria Math" panose="02040503050406030204" pitchFamily="18" charset="0"/>
                            <a:sym typeface="Symbol" panose="05050102010706020507" pitchFamily="18" charset="2"/>
                          </a:rPr>
                        </m:ctrlPr>
                      </m:fPr>
                      <m:num>
                        <m:r>
                          <a:rPr lang="hr-HR" b="0" i="1" smtClean="0">
                            <a:solidFill>
                              <a:prstClr val="black"/>
                            </a:solidFill>
                            <a:latin typeface="Cambria Math" panose="02040503050406030204" pitchFamily="18" charset="0"/>
                            <a:sym typeface="Symbol" panose="05050102010706020507" pitchFamily="18" charset="2"/>
                          </a:rPr>
                          <m:t>𝑖</m:t>
                        </m:r>
                      </m:num>
                      <m:den>
                        <m:r>
                          <a:rPr lang="hr-HR" b="0" i="1" smtClean="0">
                            <a:solidFill>
                              <a:prstClr val="black"/>
                            </a:solidFill>
                            <a:latin typeface="Cambria Math" panose="02040503050406030204" pitchFamily="18" charset="0"/>
                            <a:sym typeface="Symbol" panose="05050102010706020507" pitchFamily="18" charset="2"/>
                          </a:rPr>
                          <m:t>𝑁</m:t>
                        </m:r>
                      </m:den>
                    </m:f>
                    <m:d>
                      <m:dPr>
                        <m:ctrlPr>
                          <a:rPr lang="el-GR" i="1" smtClean="0">
                            <a:solidFill>
                              <a:prstClr val="black"/>
                            </a:solidFill>
                            <a:latin typeface="Cambria Math" panose="02040503050406030204" pitchFamily="18" charset="0"/>
                            <a:sym typeface="Symbol" panose="05050102010706020507" pitchFamily="18" charset="2"/>
                          </a:rPr>
                        </m:ctrlPr>
                      </m:dPr>
                      <m:e>
                        <m:r>
                          <m:rPr>
                            <m:nor/>
                          </m:rPr>
                          <a:rPr lang="el-GR" i="1" dirty="0">
                            <a:solidFill>
                              <a:prstClr val="black"/>
                            </a:solidFill>
                            <a:sym typeface="Symbol" panose="05050102010706020507" pitchFamily="18" charset="2"/>
                          </a:rPr>
                          <m:t></m:t>
                        </m:r>
                        <m:r>
                          <m:rPr>
                            <m:nor/>
                          </m:rPr>
                          <a:rPr lang="hr-HR" baseline="-25000" dirty="0">
                            <a:solidFill>
                              <a:prstClr val="black"/>
                            </a:solidFill>
                            <a:latin typeface="UniZgLight" panose="02000503000000020003" pitchFamily="50" charset="-18"/>
                            <a:sym typeface="Symbol" panose="05050102010706020507" pitchFamily="18" charset="2"/>
                          </a:rPr>
                          <m:t>R</m:t>
                        </m:r>
                        <m:r>
                          <m:rPr>
                            <m:nor/>
                          </m:rPr>
                          <a:rPr lang="el-GR" i="1" dirty="0">
                            <a:solidFill>
                              <a:prstClr val="black"/>
                            </a:solidFill>
                            <a:sym typeface="Symbol" panose="05050102010706020507" pitchFamily="18" charset="2"/>
                          </a:rPr>
                          <m:t> </m:t>
                        </m:r>
                        <m:r>
                          <m:rPr>
                            <m:nor/>
                          </m:rPr>
                          <a:rPr lang="hr-HR" b="0" i="1" dirty="0" smtClean="0">
                            <a:solidFill>
                              <a:prstClr val="black"/>
                            </a:solidFill>
                            <a:latin typeface="UniZgLight" panose="02000503000000020003" pitchFamily="50" charset="-18"/>
                            <a:sym typeface="Symbol" panose="05050102010706020507" pitchFamily="18" charset="2"/>
                          </a:rPr>
                          <m:t>−</m:t>
                        </m:r>
                        <m:r>
                          <m:rPr>
                            <m:nor/>
                          </m:rPr>
                          <a:rPr lang="el-GR" i="1" dirty="0">
                            <a:solidFill>
                              <a:prstClr val="black"/>
                            </a:solidFill>
                            <a:sym typeface="Symbol" panose="05050102010706020507" pitchFamily="18" charset="2"/>
                          </a:rPr>
                          <m:t></m:t>
                        </m:r>
                        <m:r>
                          <m:rPr>
                            <m:nor/>
                          </m:rPr>
                          <a:rPr lang="hr-HR" b="0" i="0" baseline="-25000" dirty="0" smtClean="0">
                            <a:solidFill>
                              <a:prstClr val="black"/>
                            </a:solidFill>
                            <a:latin typeface="UniZgLight" panose="02000503000000020003" pitchFamily="50" charset="-18"/>
                            <a:sym typeface="Symbol" panose="05050102010706020507" pitchFamily="18" charset="2"/>
                          </a:rPr>
                          <m:t>F</m:t>
                        </m:r>
                      </m:e>
                    </m:d>
                    <m:r>
                      <a:rPr lang="hr-HR" b="0" i="1" smtClean="0">
                        <a:solidFill>
                          <a:prstClr val="black"/>
                        </a:solidFill>
                        <a:latin typeface="Cambria Math" panose="02040503050406030204" pitchFamily="18" charset="0"/>
                        <a:sym typeface="Symbol" panose="05050102010706020507" pitchFamily="18" charset="2"/>
                      </a:rPr>
                      <m:t>+</m:t>
                    </m:r>
                  </m:oMath>
                </a14:m>
                <a:r>
                  <a:rPr lang="el-GR" i="1" dirty="0">
                    <a:solidFill>
                      <a:prstClr val="black"/>
                    </a:solidFill>
                    <a:sym typeface="Symbol" panose="05050102010706020507" pitchFamily="18" charset="2"/>
                  </a:rPr>
                  <a:t></a:t>
                </a:r>
                <a:r>
                  <a:rPr lang="hr-HR" baseline="-25000" dirty="0">
                    <a:solidFill>
                      <a:prstClr val="black"/>
                    </a:solidFill>
                    <a:latin typeface="UniZgLight" panose="02000503000000020003" pitchFamily="50" charset="-18"/>
                    <a:sym typeface="Symbol" panose="05050102010706020507" pitchFamily="18" charset="2"/>
                  </a:rPr>
                  <a:t>F</a:t>
                </a:r>
                <a:r>
                  <a:rPr lang="el-GR" i="1" dirty="0">
                    <a:solidFill>
                      <a:prstClr val="black"/>
                    </a:solidFill>
                    <a:sym typeface="Symbol" panose="05050102010706020507" pitchFamily="18" charset="2"/>
                  </a:rPr>
                  <a:t> </a:t>
                </a:r>
                <a:r>
                  <a:rPr lang="hr-HR" i="1" dirty="0">
                    <a:solidFill>
                      <a:prstClr val="black"/>
                    </a:solidFill>
                    <a:latin typeface="UniZgLight" panose="02000503000000020003" pitchFamily="50" charset="-18"/>
                    <a:sym typeface="Symbol" panose="05050102010706020507" pitchFamily="18" charset="2"/>
                  </a:rPr>
                  <a:t>=</a:t>
                </a:r>
                <a:r>
                  <a:rPr lang="el-GR" dirty="0">
                    <a:solidFill>
                      <a:prstClr val="black"/>
                    </a:solidFill>
                    <a:sym typeface="Symbol" panose="05050102010706020507" pitchFamily="18" charset="2"/>
                  </a:rPr>
                  <a:t> </a:t>
                </a:r>
                <a14:m>
                  <m:oMath xmlns:m="http://schemas.openxmlformats.org/officeDocument/2006/math">
                    <m:f>
                      <m:fPr>
                        <m:ctrlPr>
                          <a:rPr lang="el-GR" i="1">
                            <a:solidFill>
                              <a:prstClr val="black"/>
                            </a:solidFill>
                            <a:latin typeface="Cambria Math" panose="02040503050406030204" pitchFamily="18" charset="0"/>
                            <a:sym typeface="Symbol" panose="05050102010706020507" pitchFamily="18" charset="2"/>
                          </a:rPr>
                        </m:ctrlPr>
                      </m:fPr>
                      <m:num>
                        <m:r>
                          <a:rPr lang="hr-HR" i="1">
                            <a:solidFill>
                              <a:prstClr val="black"/>
                            </a:solidFill>
                            <a:latin typeface="Cambria Math" panose="02040503050406030204" pitchFamily="18" charset="0"/>
                            <a:sym typeface="Symbol" panose="05050102010706020507" pitchFamily="18" charset="2"/>
                          </a:rPr>
                          <m:t>𝑖</m:t>
                        </m:r>
                      </m:num>
                      <m:den>
                        <m:r>
                          <a:rPr lang="hr-HR" i="1">
                            <a:solidFill>
                              <a:prstClr val="black"/>
                            </a:solidFill>
                            <a:latin typeface="Cambria Math" panose="02040503050406030204" pitchFamily="18" charset="0"/>
                            <a:sym typeface="Symbol" panose="05050102010706020507" pitchFamily="18" charset="2"/>
                          </a:rPr>
                          <m:t>𝑁</m:t>
                        </m:r>
                      </m:den>
                    </m:f>
                    <m:r>
                      <a:rPr lang="hr-HR" i="1">
                        <a:solidFill>
                          <a:prstClr val="black"/>
                        </a:solidFill>
                        <a:latin typeface="Cambria Math" panose="02040503050406030204" pitchFamily="18" charset="0"/>
                        <a:sym typeface="Symbol" panose="05050102010706020507" pitchFamily="18" charset="2"/>
                      </a:rPr>
                      <m:t> </m:t>
                    </m:r>
                    <m:d>
                      <m:dPr>
                        <m:ctrlPr>
                          <a:rPr lang="hr-HR" i="1" smtClean="0">
                            <a:solidFill>
                              <a:prstClr val="black"/>
                            </a:solidFill>
                            <a:latin typeface="Cambria Math" panose="02040503050406030204" pitchFamily="18" charset="0"/>
                            <a:sym typeface="Symbol" panose="05050102010706020507" pitchFamily="18" charset="2"/>
                          </a:rPr>
                        </m:ctrlPr>
                      </m:dPr>
                      <m:e>
                        <m:f>
                          <m:fPr>
                            <m:ctrlPr>
                              <a:rPr lang="hr-HR" i="1" smtClean="0">
                                <a:solidFill>
                                  <a:prstClr val="black"/>
                                </a:solidFill>
                                <a:latin typeface="Cambria Math" panose="02040503050406030204" pitchFamily="18" charset="0"/>
                                <a:sym typeface="Symbol" panose="05050102010706020507" pitchFamily="18" charset="2"/>
                              </a:rPr>
                            </m:ctrlPr>
                          </m:fPr>
                          <m:num>
                            <m:r>
                              <m:rPr>
                                <m:nor/>
                              </m:rPr>
                              <a:rPr lang="el-GR" i="1" dirty="0">
                                <a:solidFill>
                                  <a:prstClr val="black"/>
                                </a:solidFill>
                                <a:sym typeface="Symbol" panose="05050102010706020507" pitchFamily="18" charset="2"/>
                              </a:rPr>
                              <m:t></m:t>
                            </m:r>
                            <m:r>
                              <m:rPr>
                                <m:nor/>
                              </m:rPr>
                              <a:rPr lang="hr-HR" baseline="-25000" dirty="0">
                                <a:solidFill>
                                  <a:prstClr val="black"/>
                                </a:solidFill>
                                <a:latin typeface="UniZgLight" panose="02000503000000020003" pitchFamily="50" charset="-18"/>
                                <a:sym typeface="Symbol" panose="05050102010706020507" pitchFamily="18" charset="2"/>
                              </a:rPr>
                              <m:t>F</m:t>
                            </m:r>
                          </m:num>
                          <m:den>
                            <m:r>
                              <a:rPr lang="hr-HR" b="0" i="1" smtClean="0">
                                <a:solidFill>
                                  <a:prstClr val="black"/>
                                </a:solidFill>
                                <a:latin typeface="Cambria Math" panose="02040503050406030204" pitchFamily="18" charset="0"/>
                                <a:sym typeface="Symbol" panose="05050102010706020507" pitchFamily="18" charset="2"/>
                              </a:rPr>
                              <m:t>1−</m:t>
                            </m:r>
                            <m:sSub>
                              <m:sSubPr>
                                <m:ctrlPr>
                                  <a:rPr lang="hr-HR" b="0" i="1" smtClean="0">
                                    <a:solidFill>
                                      <a:prstClr val="black"/>
                                    </a:solidFill>
                                    <a:latin typeface="Cambria Math" panose="02040503050406030204" pitchFamily="18" charset="0"/>
                                    <a:sym typeface="Symbol" panose="05050102010706020507" pitchFamily="18" charset="2"/>
                                  </a:rPr>
                                </m:ctrlPr>
                              </m:sSubPr>
                              <m:e>
                                <m:r>
                                  <a:rPr lang="hr-HR" b="0" i="1" smtClean="0">
                                    <a:solidFill>
                                      <a:prstClr val="black"/>
                                    </a:solidFill>
                                    <a:latin typeface="Cambria Math" panose="02040503050406030204" pitchFamily="18" charset="0"/>
                                    <a:sym typeface="Symbol" panose="05050102010706020507" pitchFamily="18" charset="2"/>
                                  </a:rPr>
                                  <m:t>𝑅</m:t>
                                </m:r>
                              </m:e>
                              <m:sub>
                                <m:r>
                                  <a:rPr lang="hr-HR" b="0" i="1" smtClean="0">
                                    <a:solidFill>
                                      <a:prstClr val="black"/>
                                    </a:solidFill>
                                    <a:latin typeface="Cambria Math" panose="02040503050406030204" pitchFamily="18" charset="0"/>
                                    <a:sym typeface="Symbol" panose="05050102010706020507" pitchFamily="18" charset="2"/>
                                  </a:rPr>
                                  <m:t>𝑊</m:t>
                                </m:r>
                              </m:sub>
                            </m:sSub>
                          </m:den>
                        </m:f>
                        <m:r>
                          <a:rPr lang="hr-HR" b="0" i="1" smtClean="0">
                            <a:solidFill>
                              <a:prstClr val="black"/>
                            </a:solidFill>
                            <a:latin typeface="Cambria Math" panose="02040503050406030204" pitchFamily="18" charset="0"/>
                            <a:sym typeface="Symbol" panose="05050102010706020507" pitchFamily="18" charset="2"/>
                          </a:rPr>
                          <m:t>−</m:t>
                        </m:r>
                        <m:r>
                          <m:rPr>
                            <m:nor/>
                          </m:rPr>
                          <a:rPr lang="el-GR" i="1" dirty="0">
                            <a:solidFill>
                              <a:prstClr val="black"/>
                            </a:solidFill>
                            <a:sym typeface="Symbol" panose="05050102010706020507" pitchFamily="18" charset="2"/>
                          </a:rPr>
                          <m:t></m:t>
                        </m:r>
                        <m:r>
                          <m:rPr>
                            <m:nor/>
                          </m:rPr>
                          <a:rPr lang="hr-HR" b="0" i="0" baseline="-25000" dirty="0" smtClean="0">
                            <a:solidFill>
                              <a:prstClr val="black"/>
                            </a:solidFill>
                            <a:latin typeface="UniZgLight" panose="02000503000000020003" pitchFamily="50" charset="-18"/>
                            <a:sym typeface="Symbol" panose="05050102010706020507" pitchFamily="18" charset="2"/>
                          </a:rPr>
                          <m:t>F</m:t>
                        </m:r>
                      </m:e>
                    </m:d>
                  </m:oMath>
                </a14:m>
                <a:r>
                  <a:rPr lang="hr-HR" i="1" dirty="0">
                    <a:solidFill>
                      <a:prstClr val="black"/>
                    </a:solidFill>
                    <a:latin typeface="UniZgLight" panose="02000503000000020003" pitchFamily="50" charset="-18"/>
                    <a:sym typeface="Symbol" panose="05050102010706020507" pitchFamily="18" charset="2"/>
                  </a:rPr>
                  <a:t>+</a:t>
                </a:r>
                <a:r>
                  <a:rPr lang="el-GR" i="1" dirty="0">
                    <a:solidFill>
                      <a:prstClr val="black"/>
                    </a:solidFill>
                    <a:sym typeface="Symbol" panose="05050102010706020507" pitchFamily="18" charset="2"/>
                  </a:rPr>
                  <a:t></a:t>
                </a:r>
                <a:r>
                  <a:rPr lang="hr-HR" baseline="-25000" dirty="0">
                    <a:solidFill>
                      <a:prstClr val="black"/>
                    </a:solidFill>
                    <a:latin typeface="UniZgLight" panose="02000503000000020003" pitchFamily="50" charset="-18"/>
                    <a:sym typeface="Symbol" panose="05050102010706020507" pitchFamily="18" charset="2"/>
                  </a:rPr>
                  <a:t>F</a:t>
                </a:r>
                <a:r>
                  <a:rPr lang="el-GR" i="1" dirty="0">
                    <a:solidFill>
                      <a:prstClr val="black"/>
                    </a:solidFill>
                    <a:sym typeface="Symbol" panose="05050102010706020507" pitchFamily="18" charset="2"/>
                  </a:rPr>
                  <a:t> </a:t>
                </a:r>
                <a:r>
                  <a:rPr lang="hr-HR" i="1" dirty="0">
                    <a:solidFill>
                      <a:prstClr val="black"/>
                    </a:solidFill>
                    <a:sym typeface="Symbol" panose="05050102010706020507" pitchFamily="18" charset="2"/>
                  </a:rPr>
                  <a:t>			</a:t>
                </a:r>
                <a:r>
                  <a:rPr lang="hr-HR" sz="2000" dirty="0">
                    <a:solidFill>
                      <a:prstClr val="black"/>
                    </a:solidFill>
                    <a:latin typeface="UniZgLight" panose="02000503000000020003" pitchFamily="50" charset="-18"/>
                    <a:sym typeface="Symbol" panose="05050102010706020507" pitchFamily="18" charset="2"/>
                  </a:rPr>
                  <a:t>(23 a)</a:t>
                </a:r>
              </a:p>
              <a:p>
                <a:endParaRPr lang="hr-HR" sz="1800" dirty="0">
                  <a:latin typeface="UniZgLight" panose="02000503000000020003" pitchFamily="50" charset="-18"/>
                </a:endParaRPr>
              </a:p>
              <a:p>
                <a:r>
                  <a:rPr lang="el-GR" i="1" dirty="0">
                    <a:solidFill>
                      <a:prstClr val="black"/>
                    </a:solidFill>
                    <a:sym typeface="Symbol" panose="05050102010706020507" pitchFamily="18" charset="2"/>
                  </a:rPr>
                  <a:t></a:t>
                </a:r>
                <a:r>
                  <a:rPr lang="hr-HR" baseline="-25000" dirty="0">
                    <a:solidFill>
                      <a:prstClr val="black"/>
                    </a:solidFill>
                    <a:latin typeface="UniZgLight" panose="02000503000000020003" pitchFamily="50" charset="-18"/>
                    <a:sym typeface="Symbol" panose="05050102010706020507" pitchFamily="18" charset="2"/>
                  </a:rPr>
                  <a:t>R,i </a:t>
                </a:r>
                <a:r>
                  <a:rPr lang="hr-HR" dirty="0">
                    <a:solidFill>
                      <a:prstClr val="black"/>
                    </a:solidFill>
                    <a:latin typeface="UniZgLight" panose="02000503000000020003" pitchFamily="50" charset="-18"/>
                    <a:sym typeface="Symbol" panose="05050102010706020507" pitchFamily="18" charset="2"/>
                  </a:rPr>
                  <a:t>= </a:t>
                </a:r>
                <a14:m>
                  <m:oMath xmlns:m="http://schemas.openxmlformats.org/officeDocument/2006/math">
                    <m:f>
                      <m:fPr>
                        <m:ctrlPr>
                          <a:rPr lang="hr-HR" i="1">
                            <a:solidFill>
                              <a:prstClr val="black"/>
                            </a:solidFill>
                            <a:latin typeface="Cambria Math" panose="02040503050406030204" pitchFamily="18" charset="0"/>
                            <a:sym typeface="Symbol" panose="05050102010706020507" pitchFamily="18" charset="2"/>
                          </a:rPr>
                        </m:ctrlPr>
                      </m:fPr>
                      <m:num>
                        <m:sSub>
                          <m:sSubPr>
                            <m:ctrlPr>
                              <a:rPr lang="hr-HR" i="1">
                                <a:solidFill>
                                  <a:prstClr val="black"/>
                                </a:solidFill>
                                <a:latin typeface="Cambria Math" panose="02040503050406030204" pitchFamily="18" charset="0"/>
                                <a:sym typeface="Symbol" panose="05050102010706020507" pitchFamily="18" charset="2"/>
                              </a:rPr>
                            </m:ctrlPr>
                          </m:sSubPr>
                          <m:e>
                            <m:r>
                              <a:rPr lang="hr-HR" i="1">
                                <a:solidFill>
                                  <a:prstClr val="black"/>
                                </a:solidFill>
                                <a:latin typeface="Cambria Math" panose="02040503050406030204" pitchFamily="18" charset="0"/>
                                <a:sym typeface="Symbol" panose="05050102010706020507" pitchFamily="18" charset="2"/>
                              </a:rPr>
                              <m:t>𝑅</m:t>
                            </m:r>
                          </m:e>
                          <m:sub>
                            <m:r>
                              <a:rPr lang="hr-HR" i="1">
                                <a:solidFill>
                                  <a:prstClr val="black"/>
                                </a:solidFill>
                                <a:latin typeface="Cambria Math" panose="02040503050406030204" pitchFamily="18" charset="0"/>
                                <a:sym typeface="Symbol" panose="05050102010706020507" pitchFamily="18" charset="2"/>
                              </a:rPr>
                              <m:t>𝑊</m:t>
                            </m:r>
                          </m:sub>
                        </m:sSub>
                      </m:num>
                      <m:den>
                        <m:r>
                          <a:rPr lang="hr-HR" b="0" i="1" baseline="-25000" dirty="0" smtClean="0">
                            <a:solidFill>
                              <a:prstClr val="black"/>
                            </a:solidFill>
                            <a:latin typeface="Cambria Math" panose="02040503050406030204" pitchFamily="18" charset="0"/>
                            <a:sym typeface="Symbol" panose="05050102010706020507" pitchFamily="18" charset="2"/>
                          </a:rPr>
                          <m:t> </m:t>
                        </m:r>
                        <m:r>
                          <a:rPr lang="hr-HR" i="1">
                            <a:solidFill>
                              <a:prstClr val="black"/>
                            </a:solidFill>
                            <a:latin typeface="Cambria Math" panose="02040503050406030204" pitchFamily="18" charset="0"/>
                            <a:sym typeface="Symbol" panose="05050102010706020507" pitchFamily="18" charset="2"/>
                          </a:rPr>
                          <m:t>1−</m:t>
                        </m:r>
                        <m:sSub>
                          <m:sSubPr>
                            <m:ctrlPr>
                              <a:rPr lang="hr-HR" i="1">
                                <a:solidFill>
                                  <a:prstClr val="black"/>
                                </a:solidFill>
                                <a:latin typeface="Cambria Math" panose="02040503050406030204" pitchFamily="18" charset="0"/>
                                <a:sym typeface="Symbol" panose="05050102010706020507" pitchFamily="18" charset="2"/>
                              </a:rPr>
                            </m:ctrlPr>
                          </m:sSubPr>
                          <m:e>
                            <m:r>
                              <a:rPr lang="hr-HR" i="1">
                                <a:solidFill>
                                  <a:prstClr val="black"/>
                                </a:solidFill>
                                <a:latin typeface="Cambria Math" panose="02040503050406030204" pitchFamily="18" charset="0"/>
                                <a:sym typeface="Symbol" panose="05050102010706020507" pitchFamily="18" charset="2"/>
                              </a:rPr>
                              <m:t>𝑅</m:t>
                            </m:r>
                          </m:e>
                          <m:sub>
                            <m:r>
                              <a:rPr lang="hr-HR" i="1">
                                <a:solidFill>
                                  <a:prstClr val="black"/>
                                </a:solidFill>
                                <a:latin typeface="Cambria Math" panose="02040503050406030204" pitchFamily="18" charset="0"/>
                                <a:sym typeface="Symbol" panose="05050102010706020507" pitchFamily="18" charset="2"/>
                              </a:rPr>
                              <m:t>𝑊</m:t>
                            </m:r>
                          </m:sub>
                        </m:sSub>
                      </m:den>
                    </m:f>
                    <m:f>
                      <m:fPr>
                        <m:ctrlPr>
                          <a:rPr lang="hr-HR" i="1" smtClean="0">
                            <a:solidFill>
                              <a:prstClr val="black"/>
                            </a:solidFill>
                            <a:latin typeface="Cambria Math" panose="02040503050406030204" pitchFamily="18" charset="0"/>
                            <a:sym typeface="Symbol" panose="05050102010706020507" pitchFamily="18" charset="2"/>
                          </a:rPr>
                        </m:ctrlPr>
                      </m:fPr>
                      <m:num>
                        <m:r>
                          <a:rPr lang="hr-HR" b="0" i="1" smtClean="0">
                            <a:solidFill>
                              <a:prstClr val="black"/>
                            </a:solidFill>
                            <a:latin typeface="Cambria Math" panose="02040503050406030204" pitchFamily="18" charset="0"/>
                            <a:sym typeface="Symbol" panose="05050102010706020507" pitchFamily="18" charset="2"/>
                          </a:rPr>
                          <m:t>𝑖</m:t>
                        </m:r>
                      </m:num>
                      <m:den>
                        <m:r>
                          <a:rPr lang="hr-HR" b="0" i="1" smtClean="0">
                            <a:solidFill>
                              <a:prstClr val="black"/>
                            </a:solidFill>
                            <a:latin typeface="Cambria Math" panose="02040503050406030204" pitchFamily="18" charset="0"/>
                            <a:sym typeface="Symbol" panose="05050102010706020507" pitchFamily="18" charset="2"/>
                          </a:rPr>
                          <m:t>𝑁</m:t>
                        </m:r>
                      </m:den>
                    </m:f>
                  </m:oMath>
                </a14:m>
                <a:r>
                  <a:rPr lang="el-GR" i="1" dirty="0">
                    <a:solidFill>
                      <a:prstClr val="black"/>
                    </a:solidFill>
                    <a:sym typeface="Symbol" panose="05050102010706020507" pitchFamily="18" charset="2"/>
                  </a:rPr>
                  <a:t> </a:t>
                </a:r>
                <a:r>
                  <a:rPr lang="hr-HR" baseline="-25000" dirty="0">
                    <a:solidFill>
                      <a:prstClr val="black"/>
                    </a:solidFill>
                    <a:latin typeface="UniZgLight" panose="02000503000000020003" pitchFamily="50" charset="-18"/>
                    <a:sym typeface="Symbol" panose="05050102010706020507" pitchFamily="18" charset="2"/>
                  </a:rPr>
                  <a:t>F  </a:t>
                </a:r>
                <a:r>
                  <a:rPr lang="hr-HR" dirty="0">
                    <a:solidFill>
                      <a:prstClr val="black"/>
                    </a:solidFill>
                    <a:latin typeface="UniZgLight" panose="02000503000000020003" pitchFamily="50" charset="-18"/>
                    <a:sym typeface="Symbol" panose="05050102010706020507" pitchFamily="18" charset="2"/>
                  </a:rPr>
                  <a:t>+ </a:t>
                </a:r>
                <a:r>
                  <a:rPr lang="el-GR" i="1" dirty="0">
                    <a:solidFill>
                      <a:prstClr val="black"/>
                    </a:solidFill>
                    <a:sym typeface="Symbol" panose="05050102010706020507" pitchFamily="18" charset="2"/>
                  </a:rPr>
                  <a:t></a:t>
                </a:r>
                <a:r>
                  <a:rPr lang="hr-HR" baseline="-25000" dirty="0">
                    <a:solidFill>
                      <a:prstClr val="black"/>
                    </a:solidFill>
                    <a:latin typeface="UniZgLight" panose="02000503000000020003" pitchFamily="50" charset="-18"/>
                    <a:sym typeface="Symbol" panose="05050102010706020507" pitchFamily="18" charset="2"/>
                  </a:rPr>
                  <a:t>F					</a:t>
                </a:r>
                <a:r>
                  <a:rPr lang="hr-HR" sz="2800" baseline="-25000" dirty="0">
                    <a:solidFill>
                      <a:prstClr val="black"/>
                    </a:solidFill>
                    <a:latin typeface="UniZgLight" panose="02000503000000020003" pitchFamily="50" charset="-18"/>
                    <a:sym typeface="Symbol" panose="05050102010706020507" pitchFamily="18" charset="2"/>
                  </a:rPr>
                  <a:t>(23 b)</a:t>
                </a:r>
              </a:p>
              <a:p>
                <a:endParaRPr lang="hr-HR" sz="2800" baseline="-25000" dirty="0">
                  <a:solidFill>
                    <a:prstClr val="black"/>
                  </a:solidFill>
                  <a:latin typeface="UniZgLight" panose="02000503000000020003" pitchFamily="50" charset="-18"/>
                  <a:sym typeface="Symbol" panose="05050102010706020507" pitchFamily="18" charset="2"/>
                </a:endParaRPr>
              </a:p>
              <a:p>
                <a:r>
                  <a:rPr lang="hr-HR" sz="1800" dirty="0">
                    <a:solidFill>
                      <a:schemeClr val="tx1"/>
                    </a:solidFill>
                    <a:latin typeface="UniZgLight" panose="02000503000000020003" pitchFamily="50" charset="-18"/>
                  </a:rPr>
                  <a:t>gdje je</a:t>
                </a:r>
                <a:r>
                  <a:rPr lang="hr-HR" sz="1800" i="1" dirty="0">
                    <a:solidFill>
                      <a:schemeClr val="tx1"/>
                    </a:solidFill>
                    <a:latin typeface="UniZgLight" panose="02000503000000020003" pitchFamily="50" charset="-18"/>
                  </a:rPr>
                  <a:t> N </a:t>
                </a:r>
                <a:r>
                  <a:rPr lang="hr-HR" sz="1800" dirty="0">
                    <a:solidFill>
                      <a:schemeClr val="tx1"/>
                    </a:solidFill>
                    <a:latin typeface="UniZgLight" panose="02000503000000020003" pitchFamily="50" charset="-18"/>
                  </a:rPr>
                  <a:t>ukupan broj RO stupnjeva u seriji</a:t>
                </a:r>
              </a:p>
              <a:p>
                <a:r>
                  <a:rPr lang="hr-HR" sz="1800" b="1" dirty="0">
                    <a:solidFill>
                      <a:schemeClr val="tx1"/>
                    </a:solidFill>
                    <a:latin typeface="UniZgLight" panose="02000503000000020003" pitchFamily="50" charset="-18"/>
                  </a:rPr>
                  <a:t>Volumen permeata dobiven u </a:t>
                </a:r>
                <a:r>
                  <a:rPr lang="hr-HR" sz="1800" b="1" i="1" dirty="0">
                    <a:solidFill>
                      <a:schemeClr val="tx1"/>
                    </a:solidFill>
                    <a:latin typeface="UniZgLight" panose="02000503000000020003" pitchFamily="50" charset="-18"/>
                  </a:rPr>
                  <a:t>i</a:t>
                </a:r>
                <a:r>
                  <a:rPr lang="hr-HR" sz="1800" b="1" dirty="0">
                    <a:solidFill>
                      <a:schemeClr val="tx1"/>
                    </a:solidFill>
                    <a:latin typeface="UniZgLight" panose="02000503000000020003" pitchFamily="50" charset="-18"/>
                  </a:rPr>
                  <a:t>-tom stupnju može se odrediti pomoću:</a:t>
                </a:r>
              </a:p>
              <a:p>
                <a:r>
                  <a:rPr lang="nn-NO" i="1" dirty="0">
                    <a:solidFill>
                      <a:schemeClr val="tx1"/>
                    </a:solidFill>
                    <a:latin typeface="UniZgLight" panose="02000503000000020003" pitchFamily="50" charset="-18"/>
                  </a:rPr>
                  <a:t>V</a:t>
                </a:r>
                <a:r>
                  <a:rPr lang="hr-HR" i="1" baseline="-25000" dirty="0">
                    <a:solidFill>
                      <a:schemeClr val="tx1"/>
                    </a:solidFill>
                    <a:latin typeface="UniZgLight" panose="02000503000000020003" pitchFamily="50" charset="-18"/>
                  </a:rPr>
                  <a:t>P</a:t>
                </a:r>
                <a:r>
                  <a:rPr lang="nn-NO" baseline="-25000" dirty="0">
                    <a:solidFill>
                      <a:schemeClr val="tx1"/>
                    </a:solidFill>
                    <a:latin typeface="UniZgLight" panose="02000503000000020003" pitchFamily="50" charset="-18"/>
                  </a:rPr>
                  <a:t>,</a:t>
                </a:r>
                <a:r>
                  <a:rPr lang="nn-NO" i="1" baseline="-25000" dirty="0">
                    <a:solidFill>
                      <a:schemeClr val="tx1"/>
                    </a:solidFill>
                    <a:latin typeface="UniZgLight" panose="02000503000000020003" pitchFamily="50" charset="-18"/>
                  </a:rPr>
                  <a:t>i </a:t>
                </a:r>
                <a:r>
                  <a:rPr lang="hr-HR" i="1" baseline="-25000" dirty="0">
                    <a:solidFill>
                      <a:schemeClr val="tx1"/>
                    </a:solidFill>
                    <a:latin typeface="UniZgLight" panose="02000503000000020003" pitchFamily="50" charset="-18"/>
                  </a:rPr>
                  <a:t> </a:t>
                </a:r>
                <a:r>
                  <a:rPr lang="nn-NO" dirty="0">
                    <a:solidFill>
                      <a:schemeClr val="tx1"/>
                    </a:solidFill>
                    <a:latin typeface="UniZgLight" panose="02000503000000020003" pitchFamily="50" charset="-18"/>
                  </a:rPr>
                  <a:t>= </a:t>
                </a:r>
                <a:r>
                  <a:rPr lang="nn-NO" i="1" dirty="0">
                    <a:solidFill>
                      <a:schemeClr val="tx1"/>
                    </a:solidFill>
                    <a:latin typeface="UniZgLight" panose="02000503000000020003" pitchFamily="50" charset="-18"/>
                  </a:rPr>
                  <a:t>V</a:t>
                </a:r>
                <a:r>
                  <a:rPr lang="hr-HR" baseline="-25000" dirty="0">
                    <a:solidFill>
                      <a:schemeClr val="tx1"/>
                    </a:solidFill>
                    <a:latin typeface="UniZgLight" panose="02000503000000020003" pitchFamily="50" charset="-18"/>
                  </a:rPr>
                  <a:t>F </a:t>
                </a:r>
                <a:r>
                  <a:rPr lang="nn-NO" dirty="0">
                    <a:solidFill>
                      <a:schemeClr val="tx1"/>
                    </a:solidFill>
                    <a:latin typeface="UniZgLight" panose="02000503000000020003" pitchFamily="50" charset="-18"/>
                  </a:rPr>
                  <a:t>(</a:t>
                </a:r>
                <a:r>
                  <a:rPr lang="nn-NO" i="1" dirty="0">
                    <a:solidFill>
                      <a:schemeClr val="tx1"/>
                    </a:solidFill>
                    <a:latin typeface="UniZgLight" panose="02000503000000020003" pitchFamily="50" charset="-18"/>
                  </a:rPr>
                  <a:t>r</a:t>
                </a:r>
                <a:r>
                  <a:rPr lang="nn-NO" baseline="-25000" dirty="0">
                    <a:solidFill>
                      <a:schemeClr val="tx1"/>
                    </a:solidFill>
                    <a:latin typeface="UniZgLight" panose="02000503000000020003" pitchFamily="50" charset="-18"/>
                  </a:rPr>
                  <a:t>i</a:t>
                </a:r>
                <a:r>
                  <a:rPr lang="nn-NO" i="1" baseline="-25000" dirty="0">
                    <a:solidFill>
                      <a:schemeClr val="tx1"/>
                    </a:solidFill>
                    <a:latin typeface="UniZgLight" panose="02000503000000020003" pitchFamily="50" charset="-18"/>
                  </a:rPr>
                  <a:t> </a:t>
                </a:r>
                <a:r>
                  <a:rPr lang="nn-NO" dirty="0">
                    <a:solidFill>
                      <a:schemeClr val="tx1"/>
                    </a:solidFill>
                    <a:latin typeface="UniZgLight" panose="02000503000000020003" pitchFamily="50" charset="-18"/>
                  </a:rPr>
                  <a:t>− </a:t>
                </a:r>
                <a:r>
                  <a:rPr lang="nn-NO" i="1" dirty="0">
                    <a:solidFill>
                      <a:schemeClr val="tx1"/>
                    </a:solidFill>
                    <a:latin typeface="UniZgLight" panose="02000503000000020003" pitchFamily="50" charset="-18"/>
                  </a:rPr>
                  <a:t>r</a:t>
                </a:r>
                <a:r>
                  <a:rPr lang="nn-NO" baseline="-25000" dirty="0">
                    <a:solidFill>
                      <a:schemeClr val="tx1"/>
                    </a:solidFill>
                    <a:latin typeface="UniZgLight" panose="02000503000000020003" pitchFamily="50" charset="-18"/>
                  </a:rPr>
                  <a:t>i</a:t>
                </a:r>
                <a:r>
                  <a:rPr lang="hr-HR" baseline="-25000" dirty="0">
                    <a:solidFill>
                      <a:schemeClr val="tx1"/>
                    </a:solidFill>
                    <a:latin typeface="UniZgLight" panose="02000503000000020003" pitchFamily="50" charset="-18"/>
                  </a:rPr>
                  <a:t>-1</a:t>
                </a:r>
                <a:r>
                  <a:rPr lang="nn-NO" dirty="0">
                    <a:solidFill>
                      <a:schemeClr val="tx1"/>
                    </a:solidFill>
                    <a:latin typeface="UniZgLight" panose="02000503000000020003" pitchFamily="50" charset="-18"/>
                  </a:rPr>
                  <a:t>)</a:t>
                </a:r>
                <a:r>
                  <a:rPr lang="hr-HR" dirty="0">
                    <a:solidFill>
                      <a:schemeClr val="tx1"/>
                    </a:solidFill>
                    <a:latin typeface="UniZgLight" panose="02000503000000020003" pitchFamily="50" charset="-18"/>
                  </a:rPr>
                  <a:t>						</a:t>
                </a:r>
                <a:r>
                  <a:rPr lang="hr-HR" sz="2000" dirty="0">
                    <a:solidFill>
                      <a:schemeClr val="tx1"/>
                    </a:solidFill>
                    <a:latin typeface="UniZgLight" panose="02000503000000020003" pitchFamily="50" charset="-18"/>
                  </a:rPr>
                  <a:t>(24)</a:t>
                </a:r>
              </a:p>
              <a:p>
                <a:r>
                  <a:rPr lang="hr-HR" sz="1800" b="1" dirty="0">
                    <a:solidFill>
                      <a:schemeClr val="tx1"/>
                    </a:solidFill>
                    <a:latin typeface="UniZgLight" panose="02000503000000020003" pitchFamily="50" charset="-18"/>
                  </a:rPr>
                  <a:t>gdje je </a:t>
                </a:r>
                <a:r>
                  <a:rPr lang="nn-NO" sz="1800" i="1" dirty="0">
                    <a:solidFill>
                      <a:schemeClr val="tx1"/>
                    </a:solidFill>
                    <a:latin typeface="UniZgLight" panose="02000503000000020003" pitchFamily="50" charset="-18"/>
                  </a:rPr>
                  <a:t>V</a:t>
                </a:r>
                <a:r>
                  <a:rPr lang="hr-HR" sz="1800" baseline="-25000" dirty="0">
                    <a:solidFill>
                      <a:schemeClr val="tx1"/>
                    </a:solidFill>
                    <a:latin typeface="UniZgLight" panose="02000503000000020003" pitchFamily="50" charset="-18"/>
                  </a:rPr>
                  <a:t>F</a:t>
                </a:r>
                <a:r>
                  <a:rPr lang="hr-HR" sz="1800" b="1" dirty="0">
                    <a:solidFill>
                      <a:schemeClr val="tx1"/>
                    </a:solidFill>
                    <a:latin typeface="UniZgLight" panose="02000503000000020003" pitchFamily="50" charset="-18"/>
                  </a:rPr>
                  <a:t> kumulativan volumen ulazne struje, a </a:t>
                </a:r>
                <a:r>
                  <a:rPr lang="nn-NO" sz="1800" i="1" dirty="0">
                    <a:solidFill>
                      <a:schemeClr val="tx1"/>
                    </a:solidFill>
                    <a:latin typeface="UniZgLight" panose="02000503000000020003" pitchFamily="50" charset="-18"/>
                  </a:rPr>
                  <a:t>r</a:t>
                </a:r>
                <a:r>
                  <a:rPr lang="nn-NO" sz="1800" baseline="-25000" dirty="0">
                    <a:solidFill>
                      <a:schemeClr val="tx1"/>
                    </a:solidFill>
                    <a:latin typeface="UniZgLight" panose="02000503000000020003" pitchFamily="50" charset="-18"/>
                  </a:rPr>
                  <a:t>i</a:t>
                </a:r>
                <a:r>
                  <a:rPr lang="hr-HR" sz="1800" baseline="-25000" dirty="0">
                    <a:solidFill>
                      <a:schemeClr val="tx1"/>
                    </a:solidFill>
                    <a:latin typeface="UniZgLight" panose="02000503000000020003" pitchFamily="50" charset="-18"/>
                  </a:rPr>
                  <a:t> </a:t>
                </a:r>
                <a:r>
                  <a:rPr lang="hr-HR" sz="1800" dirty="0">
                    <a:solidFill>
                      <a:schemeClr val="tx1"/>
                    </a:solidFill>
                    <a:latin typeface="UniZgLight" panose="02000503000000020003" pitchFamily="50" charset="-18"/>
                  </a:rPr>
                  <a:t>kumulativna konverzija </a:t>
                </a:r>
                <a:r>
                  <a:rPr lang="hr-HR" sz="1800" b="1" dirty="0">
                    <a:solidFill>
                      <a:schemeClr val="tx1"/>
                    </a:solidFill>
                    <a:latin typeface="UniZgLight" panose="02000503000000020003" pitchFamily="50" charset="-18"/>
                  </a:rPr>
                  <a:t>vode u </a:t>
                </a:r>
                <a:r>
                  <a:rPr lang="hr-HR" sz="1800" b="1" i="1" dirty="0">
                    <a:solidFill>
                      <a:schemeClr val="tx1"/>
                    </a:solidFill>
                    <a:latin typeface="UniZgLight" panose="02000503000000020003" pitchFamily="50" charset="-18"/>
                  </a:rPr>
                  <a:t>i</a:t>
                </a:r>
                <a:r>
                  <a:rPr lang="hr-HR" sz="1800" b="1" dirty="0">
                    <a:solidFill>
                      <a:schemeClr val="tx1"/>
                    </a:solidFill>
                    <a:latin typeface="UniZgLight" panose="02000503000000020003" pitchFamily="50" charset="-18"/>
                  </a:rPr>
                  <a:t>-tom stupnju</a:t>
                </a:r>
              </a:p>
              <a:p>
                <a:r>
                  <a:rPr lang="hr-HR" sz="1800" b="1" dirty="0">
                    <a:solidFill>
                      <a:schemeClr val="tx1"/>
                    </a:solidFill>
                    <a:latin typeface="UniZgLight" panose="02000503000000020003" pitchFamily="50" charset="-18"/>
                  </a:rPr>
                  <a:t>Konačno, za utvrđivanje kumulativne konverzije vode u </a:t>
                </a:r>
                <a:r>
                  <a:rPr lang="hr-HR" sz="1800" b="1" i="1" dirty="0">
                    <a:solidFill>
                      <a:schemeClr val="tx1"/>
                    </a:solidFill>
                    <a:latin typeface="UniZgLight" panose="02000503000000020003" pitchFamily="50" charset="-18"/>
                  </a:rPr>
                  <a:t>i</a:t>
                </a:r>
                <a:r>
                  <a:rPr lang="hr-HR" sz="1800" b="1" dirty="0">
                    <a:solidFill>
                      <a:schemeClr val="tx1"/>
                    </a:solidFill>
                    <a:latin typeface="UniZgLight" panose="02000503000000020003" pitchFamily="50" charset="-18"/>
                  </a:rPr>
                  <a:t>-tom stupnju, prisjetimo se da su početni tlak (</a:t>
                </a:r>
                <a:r>
                  <a:rPr lang="el-GR" sz="1800" i="1" dirty="0">
                    <a:solidFill>
                      <a:prstClr val="black"/>
                    </a:solidFill>
                    <a:sym typeface="Symbol" panose="05050102010706020507" pitchFamily="18" charset="2"/>
                  </a:rPr>
                  <a:t></a:t>
                </a:r>
                <a:r>
                  <a:rPr lang="hr-HR" sz="1800" baseline="-25000" dirty="0">
                    <a:solidFill>
                      <a:prstClr val="black"/>
                    </a:solidFill>
                    <a:latin typeface="UniZgLight" panose="02000503000000020003" pitchFamily="50" charset="-18"/>
                    <a:sym typeface="Symbol" panose="05050102010706020507" pitchFamily="18" charset="2"/>
                  </a:rPr>
                  <a:t>F</a:t>
                </a:r>
                <a:r>
                  <a:rPr lang="hr-HR" sz="1800" b="1" dirty="0">
                    <a:solidFill>
                      <a:schemeClr val="tx1"/>
                    </a:solidFill>
                    <a:latin typeface="UniZgLight" panose="02000503000000020003" pitchFamily="50" charset="-18"/>
                  </a:rPr>
                  <a:t>) i tlak retentata u i-tom stupnju  (</a:t>
                </a:r>
                <a:r>
                  <a:rPr lang="el-GR" sz="1800" i="1" dirty="0">
                    <a:solidFill>
                      <a:prstClr val="black"/>
                    </a:solidFill>
                    <a:sym typeface="Symbol" panose="05050102010706020507" pitchFamily="18" charset="2"/>
                  </a:rPr>
                  <a:t> </a:t>
                </a:r>
                <a:r>
                  <a:rPr lang="hr-HR" sz="1800" b="1" baseline="-25000" dirty="0">
                    <a:solidFill>
                      <a:schemeClr val="tx1"/>
                    </a:solidFill>
                    <a:latin typeface="UniZgLight" panose="02000503000000020003" pitchFamily="50" charset="-18"/>
                  </a:rPr>
                  <a:t>R,I</a:t>
                </a:r>
                <a:r>
                  <a:rPr lang="hr-HR" sz="1800" b="1" dirty="0">
                    <a:solidFill>
                      <a:schemeClr val="tx1"/>
                    </a:solidFill>
                    <a:latin typeface="UniZgLight" panose="02000503000000020003" pitchFamily="50" charset="-18"/>
                  </a:rPr>
                  <a:t>) povezani su sljedećom jednadžbom, pretpostavljajući idealno rješenje koje se može opisati pomoću van't Hoffove jednadžbe:</a:t>
                </a:r>
              </a:p>
              <a:p>
                <a:r>
                  <a:rPr lang="el-GR" i="1" dirty="0">
                    <a:solidFill>
                      <a:prstClr val="black"/>
                    </a:solidFill>
                    <a:sym typeface="Symbol" panose="05050102010706020507" pitchFamily="18" charset="2"/>
                  </a:rPr>
                  <a:t></a:t>
                </a:r>
                <a:r>
                  <a:rPr lang="hr-HR" baseline="-25000" dirty="0">
                    <a:solidFill>
                      <a:prstClr val="black"/>
                    </a:solidFill>
                    <a:latin typeface="UniZgLight" panose="02000503000000020003" pitchFamily="50" charset="-18"/>
                    <a:sym typeface="Symbol" panose="05050102010706020507" pitchFamily="18" charset="2"/>
                  </a:rPr>
                  <a:t>R,i </a:t>
                </a:r>
                <a:r>
                  <a:rPr lang="hr-HR" dirty="0">
                    <a:solidFill>
                      <a:prstClr val="black"/>
                    </a:solidFill>
                    <a:latin typeface="UniZgLight" panose="02000503000000020003" pitchFamily="50" charset="-18"/>
                    <a:sym typeface="Symbol" panose="05050102010706020507" pitchFamily="18" charset="2"/>
                  </a:rPr>
                  <a:t>= </a:t>
                </a:r>
                <a14:m>
                  <m:oMath xmlns:m="http://schemas.openxmlformats.org/officeDocument/2006/math">
                    <m:f>
                      <m:fPr>
                        <m:ctrlPr>
                          <a:rPr lang="hr-HR" i="1">
                            <a:solidFill>
                              <a:prstClr val="black"/>
                            </a:solidFill>
                            <a:latin typeface="Cambria Math" panose="02040503050406030204" pitchFamily="18" charset="0"/>
                            <a:sym typeface="Symbol" panose="05050102010706020507" pitchFamily="18" charset="2"/>
                          </a:rPr>
                        </m:ctrlPr>
                      </m:fPr>
                      <m:num>
                        <m:r>
                          <m:rPr>
                            <m:nor/>
                          </m:rPr>
                          <a:rPr lang="el-GR" i="1" dirty="0">
                            <a:solidFill>
                              <a:prstClr val="black"/>
                            </a:solidFill>
                            <a:sym typeface="Symbol" panose="05050102010706020507" pitchFamily="18" charset="2"/>
                          </a:rPr>
                          <m:t></m:t>
                        </m:r>
                        <m:r>
                          <m:rPr>
                            <m:nor/>
                          </m:rPr>
                          <a:rPr lang="hr-HR" baseline="-25000" dirty="0">
                            <a:solidFill>
                              <a:prstClr val="black"/>
                            </a:solidFill>
                            <a:latin typeface="UniZgLight" panose="02000503000000020003" pitchFamily="50" charset="-18"/>
                            <a:sym typeface="Symbol" panose="05050102010706020507" pitchFamily="18" charset="2"/>
                          </a:rPr>
                          <m:t>F</m:t>
                        </m:r>
                      </m:num>
                      <m:den>
                        <m:r>
                          <a:rPr lang="hr-HR" i="1" baseline="-25000" dirty="0">
                            <a:solidFill>
                              <a:prstClr val="black"/>
                            </a:solidFill>
                            <a:latin typeface="Cambria Math" panose="02040503050406030204" pitchFamily="18" charset="0"/>
                            <a:sym typeface="Symbol" panose="05050102010706020507" pitchFamily="18" charset="2"/>
                          </a:rPr>
                          <m:t> </m:t>
                        </m:r>
                        <m:r>
                          <a:rPr lang="hr-HR" i="1">
                            <a:solidFill>
                              <a:prstClr val="black"/>
                            </a:solidFill>
                            <a:latin typeface="Cambria Math" panose="02040503050406030204" pitchFamily="18" charset="0"/>
                            <a:sym typeface="Symbol" panose="05050102010706020507" pitchFamily="18" charset="2"/>
                          </a:rPr>
                          <m:t>1−</m:t>
                        </m:r>
                        <m:sSub>
                          <m:sSubPr>
                            <m:ctrlPr>
                              <a:rPr lang="hr-HR" i="1">
                                <a:solidFill>
                                  <a:prstClr val="black"/>
                                </a:solidFill>
                                <a:latin typeface="Cambria Math" panose="02040503050406030204" pitchFamily="18" charset="0"/>
                                <a:sym typeface="Symbol" panose="05050102010706020507" pitchFamily="18" charset="2"/>
                              </a:rPr>
                            </m:ctrlPr>
                          </m:sSubPr>
                          <m:e>
                            <m:r>
                              <a:rPr lang="hr-HR" b="0" i="1" smtClean="0">
                                <a:solidFill>
                                  <a:prstClr val="black"/>
                                </a:solidFill>
                                <a:latin typeface="Cambria Math" panose="02040503050406030204" pitchFamily="18" charset="0"/>
                                <a:sym typeface="Symbol" panose="05050102010706020507" pitchFamily="18" charset="2"/>
                              </a:rPr>
                              <m:t>𝑟</m:t>
                            </m:r>
                          </m:e>
                          <m:sub>
                            <m:r>
                              <m:rPr>
                                <m:sty m:val="p"/>
                              </m:rPr>
                              <a:rPr lang="hr-HR" b="0" i="0" smtClean="0">
                                <a:solidFill>
                                  <a:prstClr val="black"/>
                                </a:solidFill>
                                <a:latin typeface="Cambria Math" panose="02040503050406030204" pitchFamily="18" charset="0"/>
                                <a:sym typeface="Symbol" panose="05050102010706020507" pitchFamily="18" charset="2"/>
                              </a:rPr>
                              <m:t>i</m:t>
                            </m:r>
                          </m:sub>
                        </m:sSub>
                      </m:den>
                    </m:f>
                  </m:oMath>
                </a14:m>
                <a:r>
                  <a:rPr lang="hr-HR" b="1" dirty="0">
                    <a:solidFill>
                      <a:schemeClr val="tx1"/>
                    </a:solidFill>
                    <a:latin typeface="UniZgLight" panose="02000503000000020003" pitchFamily="50" charset="-18"/>
                  </a:rPr>
                  <a:t>							</a:t>
                </a:r>
                <a:r>
                  <a:rPr lang="hr-HR" sz="2000" dirty="0">
                    <a:solidFill>
                      <a:schemeClr val="tx1"/>
                    </a:solidFill>
                    <a:latin typeface="UniZgLight" panose="02000503000000020003" pitchFamily="50" charset="-18"/>
                  </a:rPr>
                  <a:t>(25)</a:t>
                </a:r>
              </a:p>
            </p:txBody>
          </p:sp>
        </mc:Choice>
        <mc:Fallback xmlns="">
          <p:sp>
            <p:nvSpPr>
              <p:cNvPr id="3" name="Content Placeholder 2">
                <a:extLst>
                  <a:ext uri="{FF2B5EF4-FFF2-40B4-BE49-F238E27FC236}">
                    <a16:creationId xmlns:a16="http://schemas.microsoft.com/office/drawing/2014/main" id="{FED1041A-6EDE-485C-BE95-EA550AB4B293}"/>
                  </a:ext>
                </a:extLst>
              </p:cNvPr>
              <p:cNvSpPr>
                <a:spLocks noGrp="1" noRot="1" noChangeAspect="1" noMove="1" noResize="1" noEditPoints="1" noAdjustHandles="1" noChangeArrowheads="1" noChangeShapeType="1" noTextEdit="1"/>
              </p:cNvSpPr>
              <p:nvPr>
                <p:ph idx="1"/>
              </p:nvPr>
            </p:nvSpPr>
            <p:spPr>
              <a:xfrm>
                <a:off x="457200" y="476672"/>
                <a:ext cx="8229600" cy="5649491"/>
              </a:xfrm>
              <a:blipFill>
                <a:blip r:embed="rId2"/>
                <a:stretch>
                  <a:fillRect l="-963" t="-108" r="-667"/>
                </a:stretch>
              </a:blipFill>
            </p:spPr>
            <p:txBody>
              <a:bodyPr/>
              <a:lstStyle/>
              <a:p>
                <a:r>
                  <a:rPr lang="hr-HR">
                    <a:noFill/>
                  </a:rPr>
                  <a:t> </a:t>
                </a:r>
              </a:p>
            </p:txBody>
          </p:sp>
        </mc:Fallback>
      </mc:AlternateContent>
    </p:spTree>
    <p:extLst>
      <p:ext uri="{BB962C8B-B14F-4D97-AF65-F5344CB8AC3E}">
        <p14:creationId xmlns:p14="http://schemas.microsoft.com/office/powerpoint/2010/main" val="2222372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CA3507-B53F-45AE-A544-32FEC5D250FE}"/>
                  </a:ext>
                </a:extLst>
              </p:cNvPr>
              <p:cNvSpPr>
                <a:spLocks noGrp="1"/>
              </p:cNvSpPr>
              <p:nvPr>
                <p:ph idx="1"/>
              </p:nvPr>
            </p:nvSpPr>
            <p:spPr>
              <a:xfrm>
                <a:off x="457200" y="260648"/>
                <a:ext cx="8229600" cy="6120680"/>
              </a:xfrm>
            </p:spPr>
            <p:txBody>
              <a:bodyPr>
                <a:normAutofit/>
              </a:bodyPr>
              <a:lstStyle/>
              <a:p>
                <a:pPr algn="just"/>
                <a:r>
                  <a:rPr lang="hr-HR" sz="1800" b="1" dirty="0">
                    <a:solidFill>
                      <a:schemeClr val="tx1"/>
                    </a:solidFill>
                    <a:latin typeface="UniZgLight" panose="02000503000000020003" pitchFamily="50" charset="-18"/>
                  </a:rPr>
                  <a:t>Izjednačavanjem jednadžbi 23 i 25  i pojednostavljenjem dolazimo do formulacija za kumulativnu konverziju vode za </a:t>
                </a:r>
                <a:r>
                  <a:rPr lang="hr-HR" sz="1800" b="1" i="1" dirty="0">
                    <a:solidFill>
                      <a:schemeClr val="tx1"/>
                    </a:solidFill>
                    <a:latin typeface="UniZgLight" panose="02000503000000020003" pitchFamily="50" charset="-18"/>
                  </a:rPr>
                  <a:t>i</a:t>
                </a:r>
                <a:r>
                  <a:rPr lang="hr-HR" sz="1800" b="1" dirty="0">
                    <a:solidFill>
                      <a:schemeClr val="tx1"/>
                    </a:solidFill>
                    <a:latin typeface="UniZgLight" panose="02000503000000020003" pitchFamily="50" charset="-18"/>
                  </a:rPr>
                  <a:t>-ti stupanj, ili odnos kumulativnog volumena permeata u i-tom stupnju i ukupnog volumena ulazne struje:</a:t>
                </a:r>
              </a:p>
              <a:p>
                <a:pPr algn="just"/>
                <a14:m>
                  <m:oMath xmlns:m="http://schemas.openxmlformats.org/officeDocument/2006/math">
                    <m:f>
                      <m:fPr>
                        <m:ctrlPr>
                          <a:rPr lang="el-GR" sz="2000" i="1">
                            <a:solidFill>
                              <a:prstClr val="black"/>
                            </a:solidFill>
                            <a:latin typeface="Cambria Math" panose="02040503050406030204" pitchFamily="18" charset="0"/>
                            <a:sym typeface="Symbol" panose="05050102010706020507" pitchFamily="18" charset="2"/>
                          </a:rPr>
                        </m:ctrlPr>
                      </m:fPr>
                      <m:num>
                        <m:r>
                          <a:rPr lang="hr-HR" sz="2000" b="0" i="1" smtClean="0">
                            <a:solidFill>
                              <a:prstClr val="black"/>
                            </a:solidFill>
                            <a:latin typeface="Cambria Math" panose="02040503050406030204" pitchFamily="18" charset="0"/>
                            <a:sym typeface="Symbol" panose="05050102010706020507" pitchFamily="18" charset="2"/>
                          </a:rPr>
                          <m:t>1</m:t>
                        </m:r>
                      </m:num>
                      <m:den>
                        <m:r>
                          <a:rPr lang="hr-HR" sz="2000" b="0" i="1" smtClean="0">
                            <a:solidFill>
                              <a:prstClr val="black"/>
                            </a:solidFill>
                            <a:latin typeface="Cambria Math" panose="02040503050406030204" pitchFamily="18" charset="0"/>
                            <a:sym typeface="Symbol" panose="05050102010706020507" pitchFamily="18" charset="2"/>
                          </a:rPr>
                          <m:t>1−</m:t>
                        </m:r>
                        <m:r>
                          <m:rPr>
                            <m:nor/>
                          </m:rPr>
                          <a:rPr lang="nn-NO" sz="2000" i="1" dirty="0">
                            <a:solidFill>
                              <a:schemeClr val="tx1"/>
                            </a:solidFill>
                            <a:latin typeface="UniZgLight" panose="02000503000000020003" pitchFamily="50" charset="-18"/>
                          </a:rPr>
                          <m:t>r</m:t>
                        </m:r>
                        <m:r>
                          <m:rPr>
                            <m:nor/>
                          </m:rPr>
                          <a:rPr lang="nn-NO" sz="2000" baseline="-25000" dirty="0">
                            <a:solidFill>
                              <a:schemeClr val="tx1"/>
                            </a:solidFill>
                            <a:latin typeface="UniZgLight" panose="02000503000000020003" pitchFamily="50" charset="-18"/>
                          </a:rPr>
                          <m:t>i</m:t>
                        </m:r>
                      </m:den>
                    </m:f>
                    <m:r>
                      <a:rPr lang="hr-HR" sz="2000" b="0" i="1" smtClean="0">
                        <a:solidFill>
                          <a:prstClr val="black"/>
                        </a:solidFill>
                        <a:latin typeface="Cambria Math" panose="02040503050406030204" pitchFamily="18" charset="0"/>
                        <a:sym typeface="Symbol" panose="05050102010706020507" pitchFamily="18" charset="2"/>
                      </a:rPr>
                      <m:t>=</m:t>
                    </m:r>
                    <m:f>
                      <m:fPr>
                        <m:ctrlPr>
                          <a:rPr lang="hr-HR" sz="2000" i="1">
                            <a:solidFill>
                              <a:prstClr val="black"/>
                            </a:solidFill>
                            <a:latin typeface="Cambria Math" panose="02040503050406030204" pitchFamily="18" charset="0"/>
                            <a:sym typeface="Symbol" panose="05050102010706020507" pitchFamily="18" charset="2"/>
                          </a:rPr>
                        </m:ctrlPr>
                      </m:fPr>
                      <m:num>
                        <m:sSub>
                          <m:sSubPr>
                            <m:ctrlPr>
                              <a:rPr lang="hr-HR" sz="2000" i="1">
                                <a:solidFill>
                                  <a:prstClr val="black"/>
                                </a:solidFill>
                                <a:latin typeface="Cambria Math" panose="02040503050406030204" pitchFamily="18" charset="0"/>
                                <a:sym typeface="Symbol" panose="05050102010706020507" pitchFamily="18" charset="2"/>
                              </a:rPr>
                            </m:ctrlPr>
                          </m:sSubPr>
                          <m:e>
                            <m:r>
                              <a:rPr lang="hr-HR" sz="2000" i="1">
                                <a:solidFill>
                                  <a:prstClr val="black"/>
                                </a:solidFill>
                                <a:latin typeface="Cambria Math" panose="02040503050406030204" pitchFamily="18" charset="0"/>
                                <a:sym typeface="Symbol" panose="05050102010706020507" pitchFamily="18" charset="2"/>
                              </a:rPr>
                              <m:t>𝑅</m:t>
                            </m:r>
                          </m:e>
                          <m:sub>
                            <m:r>
                              <a:rPr lang="hr-HR" sz="2000" i="1">
                                <a:solidFill>
                                  <a:prstClr val="black"/>
                                </a:solidFill>
                                <a:latin typeface="Cambria Math" panose="02040503050406030204" pitchFamily="18" charset="0"/>
                                <a:sym typeface="Symbol" panose="05050102010706020507" pitchFamily="18" charset="2"/>
                              </a:rPr>
                              <m:t>𝑊</m:t>
                            </m:r>
                          </m:sub>
                        </m:sSub>
                      </m:num>
                      <m:den>
                        <m:r>
                          <a:rPr lang="hr-HR" sz="2000" i="1" baseline="-25000" dirty="0">
                            <a:solidFill>
                              <a:prstClr val="black"/>
                            </a:solidFill>
                            <a:latin typeface="Cambria Math" panose="02040503050406030204" pitchFamily="18" charset="0"/>
                            <a:sym typeface="Symbol" panose="05050102010706020507" pitchFamily="18" charset="2"/>
                          </a:rPr>
                          <m:t> </m:t>
                        </m:r>
                        <m:r>
                          <a:rPr lang="hr-HR" sz="2000" i="1">
                            <a:solidFill>
                              <a:prstClr val="black"/>
                            </a:solidFill>
                            <a:latin typeface="Cambria Math" panose="02040503050406030204" pitchFamily="18" charset="0"/>
                            <a:sym typeface="Symbol" panose="05050102010706020507" pitchFamily="18" charset="2"/>
                          </a:rPr>
                          <m:t>1−</m:t>
                        </m:r>
                        <m:sSub>
                          <m:sSubPr>
                            <m:ctrlPr>
                              <a:rPr lang="hr-HR" sz="2000" i="1">
                                <a:solidFill>
                                  <a:prstClr val="black"/>
                                </a:solidFill>
                                <a:latin typeface="Cambria Math" panose="02040503050406030204" pitchFamily="18" charset="0"/>
                                <a:sym typeface="Symbol" panose="05050102010706020507" pitchFamily="18" charset="2"/>
                              </a:rPr>
                            </m:ctrlPr>
                          </m:sSubPr>
                          <m:e>
                            <m:r>
                              <a:rPr lang="hr-HR" sz="2000" i="1">
                                <a:solidFill>
                                  <a:prstClr val="black"/>
                                </a:solidFill>
                                <a:latin typeface="Cambria Math" panose="02040503050406030204" pitchFamily="18" charset="0"/>
                                <a:sym typeface="Symbol" panose="05050102010706020507" pitchFamily="18" charset="2"/>
                              </a:rPr>
                              <m:t>𝑅</m:t>
                            </m:r>
                          </m:e>
                          <m:sub>
                            <m:r>
                              <a:rPr lang="hr-HR" sz="2000" i="1">
                                <a:solidFill>
                                  <a:prstClr val="black"/>
                                </a:solidFill>
                                <a:latin typeface="Cambria Math" panose="02040503050406030204" pitchFamily="18" charset="0"/>
                                <a:sym typeface="Symbol" panose="05050102010706020507" pitchFamily="18" charset="2"/>
                              </a:rPr>
                              <m:t>𝑊</m:t>
                            </m:r>
                          </m:sub>
                        </m:sSub>
                      </m:den>
                    </m:f>
                    <m:f>
                      <m:fPr>
                        <m:ctrlPr>
                          <a:rPr lang="hr-HR" sz="2000" i="1">
                            <a:solidFill>
                              <a:prstClr val="black"/>
                            </a:solidFill>
                            <a:latin typeface="Cambria Math" panose="02040503050406030204" pitchFamily="18" charset="0"/>
                            <a:sym typeface="Symbol" panose="05050102010706020507" pitchFamily="18" charset="2"/>
                          </a:rPr>
                        </m:ctrlPr>
                      </m:fPr>
                      <m:num>
                        <m:r>
                          <a:rPr lang="hr-HR" sz="2000" i="1">
                            <a:solidFill>
                              <a:prstClr val="black"/>
                            </a:solidFill>
                            <a:latin typeface="Cambria Math" panose="02040503050406030204" pitchFamily="18" charset="0"/>
                            <a:sym typeface="Symbol" panose="05050102010706020507" pitchFamily="18" charset="2"/>
                          </a:rPr>
                          <m:t>𝑖</m:t>
                        </m:r>
                      </m:num>
                      <m:den>
                        <m:r>
                          <a:rPr lang="hr-HR" sz="2000" i="1">
                            <a:solidFill>
                              <a:prstClr val="black"/>
                            </a:solidFill>
                            <a:latin typeface="Cambria Math" panose="02040503050406030204" pitchFamily="18" charset="0"/>
                            <a:sym typeface="Symbol" panose="05050102010706020507" pitchFamily="18" charset="2"/>
                          </a:rPr>
                          <m:t>𝑁</m:t>
                        </m:r>
                      </m:den>
                    </m:f>
                    <m:r>
                      <m:rPr>
                        <m:nor/>
                      </m:rPr>
                      <a:rPr lang="el-GR" sz="2000" i="1" dirty="0">
                        <a:solidFill>
                          <a:prstClr val="black"/>
                        </a:solidFill>
                        <a:sym typeface="Symbol" panose="05050102010706020507" pitchFamily="18" charset="2"/>
                      </a:rPr>
                      <m:t> </m:t>
                    </m:r>
                    <m:r>
                      <m:rPr>
                        <m:nor/>
                      </m:rPr>
                      <a:rPr lang="hr-HR" sz="2000" b="0" dirty="0" smtClean="0">
                        <a:solidFill>
                          <a:prstClr val="black"/>
                        </a:solidFill>
                        <a:latin typeface="UniZgLight" panose="02000503000000020003" pitchFamily="50" charset="-18"/>
                        <a:sym typeface="Symbol" panose="05050102010706020507" pitchFamily="18" charset="2"/>
                      </a:rPr>
                      <m:t>+</m:t>
                    </m:r>
                    <m:r>
                      <m:rPr>
                        <m:nor/>
                      </m:rPr>
                      <a:rPr lang="hr-HR" sz="2000" b="0" i="0" dirty="0" smtClean="0">
                        <a:solidFill>
                          <a:prstClr val="black"/>
                        </a:solidFill>
                        <a:latin typeface="UniZgLight" panose="02000503000000020003" pitchFamily="50" charset="-18"/>
                        <a:sym typeface="Symbol" panose="05050102010706020507" pitchFamily="18" charset="2"/>
                      </a:rPr>
                      <m:t> </m:t>
                    </m:r>
                    <m:r>
                      <m:rPr>
                        <m:nor/>
                      </m:rPr>
                      <a:rPr lang="hr-HR" sz="2000" b="0" dirty="0" smtClean="0">
                        <a:solidFill>
                          <a:prstClr val="black"/>
                        </a:solidFill>
                        <a:latin typeface="UniZgLight" panose="02000503000000020003" pitchFamily="50" charset="-18"/>
                        <a:sym typeface="Symbol" panose="05050102010706020507" pitchFamily="18" charset="2"/>
                      </a:rPr>
                      <m:t>1</m:t>
                    </m:r>
                  </m:oMath>
                </a14:m>
                <a:r>
                  <a:rPr lang="hr-HR" b="1" dirty="0">
                    <a:solidFill>
                      <a:schemeClr val="tx1"/>
                    </a:solidFill>
                    <a:latin typeface="UniZgLight" panose="02000503000000020003" pitchFamily="50" charset="-18"/>
                  </a:rPr>
                  <a:t>						</a:t>
                </a:r>
                <a:r>
                  <a:rPr lang="hr-HR" sz="1800" b="1" dirty="0">
                    <a:solidFill>
                      <a:schemeClr val="tx1"/>
                    </a:solidFill>
                    <a:latin typeface="UniZgLight" panose="02000503000000020003" pitchFamily="50" charset="-18"/>
                  </a:rPr>
                  <a:t>(26a)</a:t>
                </a:r>
              </a:p>
              <a:p>
                <a:pPr algn="just"/>
                <a:endParaRPr lang="hr-HR" sz="1800" b="1" dirty="0">
                  <a:solidFill>
                    <a:schemeClr val="tx1"/>
                  </a:solidFill>
                  <a:latin typeface="UniZgLight" panose="02000503000000020003" pitchFamily="50" charset="-18"/>
                </a:endParaRPr>
              </a:p>
              <a:p>
                <a:pPr algn="just"/>
                <a:r>
                  <a:rPr lang="hr-HR" sz="2000" b="1" i="1" dirty="0">
                    <a:solidFill>
                      <a:schemeClr val="tx1"/>
                    </a:solidFill>
                    <a:latin typeface="UniZgLight" panose="02000503000000020003" pitchFamily="50" charset="-18"/>
                  </a:rPr>
                  <a:t>r</a:t>
                </a:r>
                <a:r>
                  <a:rPr lang="hr-HR" sz="2000" b="1" baseline="-25000" dirty="0">
                    <a:solidFill>
                      <a:schemeClr val="tx1"/>
                    </a:solidFill>
                    <a:latin typeface="UniZgLight" panose="02000503000000020003" pitchFamily="50" charset="-18"/>
                  </a:rPr>
                  <a:t>i</a:t>
                </a:r>
                <a:r>
                  <a:rPr lang="hr-HR" sz="2000" b="1" dirty="0">
                    <a:solidFill>
                      <a:schemeClr val="tx1"/>
                    </a:solidFill>
                    <a:latin typeface="UniZgLight" panose="02000503000000020003" pitchFamily="50" charset="-18"/>
                  </a:rPr>
                  <a:t>=</a:t>
                </a:r>
                <a14:m>
                  <m:oMath xmlns:m="http://schemas.openxmlformats.org/officeDocument/2006/math">
                    <m:f>
                      <m:fPr>
                        <m:ctrlPr>
                          <a:rPr lang="hr-HR" sz="2000" b="1" i="1" smtClean="0">
                            <a:solidFill>
                              <a:schemeClr val="tx1"/>
                            </a:solidFill>
                            <a:latin typeface="Cambria Math" panose="02040503050406030204" pitchFamily="18" charset="0"/>
                          </a:rPr>
                        </m:ctrlPr>
                      </m:fPr>
                      <m:num>
                        <m:sSub>
                          <m:sSubPr>
                            <m:ctrlPr>
                              <a:rPr lang="hr-HR" sz="2000" i="1">
                                <a:solidFill>
                                  <a:prstClr val="black"/>
                                </a:solidFill>
                                <a:latin typeface="Cambria Math" panose="02040503050406030204" pitchFamily="18" charset="0"/>
                                <a:sym typeface="Symbol" panose="05050102010706020507" pitchFamily="18" charset="2"/>
                              </a:rPr>
                            </m:ctrlPr>
                          </m:sSubPr>
                          <m:e>
                            <m:r>
                              <a:rPr lang="hr-HR" sz="2000" i="1">
                                <a:solidFill>
                                  <a:prstClr val="black"/>
                                </a:solidFill>
                                <a:latin typeface="Cambria Math" panose="02040503050406030204" pitchFamily="18" charset="0"/>
                                <a:sym typeface="Symbol" panose="05050102010706020507" pitchFamily="18" charset="2"/>
                              </a:rPr>
                              <m:t>𝑅</m:t>
                            </m:r>
                          </m:e>
                          <m:sub>
                            <m:r>
                              <a:rPr lang="hr-HR" sz="2000" i="1">
                                <a:solidFill>
                                  <a:prstClr val="black"/>
                                </a:solidFill>
                                <a:latin typeface="Cambria Math" panose="02040503050406030204" pitchFamily="18" charset="0"/>
                                <a:sym typeface="Symbol" panose="05050102010706020507" pitchFamily="18" charset="2"/>
                              </a:rPr>
                              <m:t>𝑊</m:t>
                            </m:r>
                          </m:sub>
                        </m:sSub>
                        <m:r>
                          <a:rPr lang="hr-HR" sz="2000" b="1" i="1" smtClean="0">
                            <a:solidFill>
                              <a:prstClr val="black"/>
                            </a:solidFill>
                            <a:latin typeface="Cambria Math" panose="02040503050406030204" pitchFamily="18" charset="0"/>
                            <a:sym typeface="Symbol" panose="05050102010706020507" pitchFamily="18" charset="2"/>
                          </a:rPr>
                          <m:t> </m:t>
                        </m:r>
                        <m:r>
                          <a:rPr lang="hr-HR" sz="2000" b="1" i="1" smtClean="0">
                            <a:solidFill>
                              <a:prstClr val="black"/>
                            </a:solidFill>
                            <a:latin typeface="Cambria Math" panose="02040503050406030204" pitchFamily="18" charset="0"/>
                            <a:sym typeface="Symbol" panose="05050102010706020507" pitchFamily="18" charset="2"/>
                          </a:rPr>
                          <m:t>𝒊</m:t>
                        </m:r>
                      </m:num>
                      <m:den>
                        <m:d>
                          <m:dPr>
                            <m:ctrlPr>
                              <a:rPr lang="hr-HR" sz="2000" b="1" i="1" smtClean="0">
                                <a:solidFill>
                                  <a:schemeClr val="tx1"/>
                                </a:solidFill>
                                <a:latin typeface="Cambria Math" panose="02040503050406030204" pitchFamily="18" charset="0"/>
                              </a:rPr>
                            </m:ctrlPr>
                          </m:dPr>
                          <m:e>
                            <m:r>
                              <a:rPr lang="hr-HR" sz="2000" b="1" i="1" smtClean="0">
                                <a:solidFill>
                                  <a:schemeClr val="tx1"/>
                                </a:solidFill>
                                <a:latin typeface="Cambria Math" panose="02040503050406030204" pitchFamily="18" charset="0"/>
                              </a:rPr>
                              <m:t>𝟏</m:t>
                            </m:r>
                            <m:r>
                              <a:rPr lang="hr-HR" sz="2000" b="1" i="1" smtClean="0">
                                <a:solidFill>
                                  <a:schemeClr val="tx1"/>
                                </a:solidFill>
                                <a:latin typeface="Cambria Math" panose="02040503050406030204" pitchFamily="18" charset="0"/>
                              </a:rPr>
                              <m:t>−</m:t>
                            </m:r>
                            <m:sSub>
                              <m:sSubPr>
                                <m:ctrlPr>
                                  <a:rPr lang="hr-HR" sz="2000" i="1">
                                    <a:solidFill>
                                      <a:prstClr val="black"/>
                                    </a:solidFill>
                                    <a:latin typeface="Cambria Math" panose="02040503050406030204" pitchFamily="18" charset="0"/>
                                    <a:sym typeface="Symbol" panose="05050102010706020507" pitchFamily="18" charset="2"/>
                                  </a:rPr>
                                </m:ctrlPr>
                              </m:sSubPr>
                              <m:e>
                                <m:r>
                                  <a:rPr lang="hr-HR" sz="2000" i="1">
                                    <a:solidFill>
                                      <a:prstClr val="black"/>
                                    </a:solidFill>
                                    <a:latin typeface="Cambria Math" panose="02040503050406030204" pitchFamily="18" charset="0"/>
                                    <a:sym typeface="Symbol" panose="05050102010706020507" pitchFamily="18" charset="2"/>
                                  </a:rPr>
                                  <m:t>𝑅</m:t>
                                </m:r>
                              </m:e>
                              <m:sub>
                                <m:r>
                                  <a:rPr lang="hr-HR" sz="2000" i="1">
                                    <a:solidFill>
                                      <a:prstClr val="black"/>
                                    </a:solidFill>
                                    <a:latin typeface="Cambria Math" panose="02040503050406030204" pitchFamily="18" charset="0"/>
                                    <a:sym typeface="Symbol" panose="05050102010706020507" pitchFamily="18" charset="2"/>
                                  </a:rPr>
                                  <m:t>𝑊</m:t>
                                </m:r>
                              </m:sub>
                            </m:sSub>
                          </m:e>
                        </m:d>
                        <m:r>
                          <a:rPr lang="hr-HR" sz="2000" b="1" i="1" smtClean="0">
                            <a:solidFill>
                              <a:schemeClr val="tx1"/>
                            </a:solidFill>
                            <a:latin typeface="Cambria Math" panose="02040503050406030204" pitchFamily="18" charset="0"/>
                          </a:rPr>
                          <m:t>𝑵</m:t>
                        </m:r>
                        <m:r>
                          <a:rPr lang="hr-HR" sz="2000" b="1" i="1" smtClean="0">
                            <a:solidFill>
                              <a:schemeClr val="tx1"/>
                            </a:solidFill>
                            <a:latin typeface="Cambria Math" panose="02040503050406030204" pitchFamily="18" charset="0"/>
                          </a:rPr>
                          <m:t>+</m:t>
                        </m:r>
                        <m:sSub>
                          <m:sSubPr>
                            <m:ctrlPr>
                              <a:rPr lang="hr-HR" sz="2000" i="1">
                                <a:solidFill>
                                  <a:prstClr val="black"/>
                                </a:solidFill>
                                <a:latin typeface="Cambria Math" panose="02040503050406030204" pitchFamily="18" charset="0"/>
                                <a:sym typeface="Symbol" panose="05050102010706020507" pitchFamily="18" charset="2"/>
                              </a:rPr>
                            </m:ctrlPr>
                          </m:sSubPr>
                          <m:e>
                            <m:r>
                              <a:rPr lang="hr-HR" sz="2000" i="1">
                                <a:solidFill>
                                  <a:prstClr val="black"/>
                                </a:solidFill>
                                <a:latin typeface="Cambria Math" panose="02040503050406030204" pitchFamily="18" charset="0"/>
                                <a:sym typeface="Symbol" panose="05050102010706020507" pitchFamily="18" charset="2"/>
                              </a:rPr>
                              <m:t>𝑅</m:t>
                            </m:r>
                          </m:e>
                          <m:sub>
                            <m:r>
                              <a:rPr lang="hr-HR" sz="2000" i="1">
                                <a:solidFill>
                                  <a:prstClr val="black"/>
                                </a:solidFill>
                                <a:latin typeface="Cambria Math" panose="02040503050406030204" pitchFamily="18" charset="0"/>
                                <a:sym typeface="Symbol" panose="05050102010706020507" pitchFamily="18" charset="2"/>
                              </a:rPr>
                              <m:t>𝑊</m:t>
                            </m:r>
                          </m:sub>
                        </m:sSub>
                        <m:r>
                          <a:rPr lang="hr-HR" sz="2000" b="1" i="1">
                            <a:solidFill>
                              <a:prstClr val="black"/>
                            </a:solidFill>
                            <a:latin typeface="Cambria Math" panose="02040503050406030204" pitchFamily="18" charset="0"/>
                            <a:sym typeface="Symbol" panose="05050102010706020507" pitchFamily="18" charset="2"/>
                          </a:rPr>
                          <m:t> </m:t>
                        </m:r>
                        <m:r>
                          <a:rPr lang="hr-HR" sz="2000" b="1" i="1">
                            <a:solidFill>
                              <a:prstClr val="black"/>
                            </a:solidFill>
                            <a:latin typeface="Cambria Math" panose="02040503050406030204" pitchFamily="18" charset="0"/>
                            <a:sym typeface="Symbol" panose="05050102010706020507" pitchFamily="18" charset="2"/>
                          </a:rPr>
                          <m:t>𝒊</m:t>
                        </m:r>
                      </m:den>
                    </m:f>
                  </m:oMath>
                </a14:m>
                <a:r>
                  <a:rPr lang="hr-HR" b="1" dirty="0">
                    <a:solidFill>
                      <a:schemeClr val="tx1"/>
                    </a:solidFill>
                    <a:latin typeface="UniZgLight" panose="02000503000000020003" pitchFamily="50" charset="-18"/>
                  </a:rPr>
                  <a:t>						</a:t>
                </a:r>
                <a:r>
                  <a:rPr lang="hr-HR" sz="1800" b="1" dirty="0">
                    <a:solidFill>
                      <a:schemeClr val="tx1"/>
                    </a:solidFill>
                    <a:latin typeface="UniZgLight" panose="02000503000000020003" pitchFamily="50" charset="-18"/>
                  </a:rPr>
                  <a:t>(26b)</a:t>
                </a:r>
              </a:p>
              <a:p>
                <a:pPr algn="just"/>
                <a:endParaRPr lang="hr-HR" sz="1800" b="1" dirty="0">
                  <a:solidFill>
                    <a:schemeClr val="tx1"/>
                  </a:solidFill>
                  <a:latin typeface="UniZgLight" panose="02000503000000020003" pitchFamily="50" charset="-18"/>
                </a:endParaRPr>
              </a:p>
              <a:p>
                <a:pPr algn="just"/>
                <a:r>
                  <a:rPr lang="hr-HR" sz="1800" b="1" dirty="0">
                    <a:solidFill>
                      <a:schemeClr val="tx1"/>
                    </a:solidFill>
                    <a:latin typeface="UniZgLight" panose="02000503000000020003" pitchFamily="50" charset="-18"/>
                  </a:rPr>
                  <a:t>Slično jedn. 22, može se izračunati ukupni praktični minimalni SPE za </a:t>
                </a:r>
                <a:r>
                  <a:rPr lang="hr-HR" sz="1800" b="1" i="1" dirty="0">
                    <a:solidFill>
                      <a:schemeClr val="tx1"/>
                    </a:solidFill>
                    <a:latin typeface="UniZgLight" panose="02000503000000020003" pitchFamily="50" charset="-18"/>
                  </a:rPr>
                  <a:t>N</a:t>
                </a:r>
                <a:r>
                  <a:rPr lang="hr-HR" sz="1800" b="1" dirty="0">
                    <a:solidFill>
                      <a:schemeClr val="tx1"/>
                    </a:solidFill>
                    <a:latin typeface="UniZgLight" panose="02000503000000020003" pitchFamily="50" charset="-18"/>
                  </a:rPr>
                  <a:t> stupnjeva RO operacije kada se kumulativni volumni rad normalizira s kumulativnim volumenom permeata za</a:t>
                </a:r>
                <a:r>
                  <a:rPr lang="hr-HR" sz="1800" b="1" i="1" dirty="0">
                    <a:solidFill>
                      <a:schemeClr val="tx1"/>
                    </a:solidFill>
                    <a:latin typeface="UniZgLight" panose="02000503000000020003" pitchFamily="50" charset="-18"/>
                  </a:rPr>
                  <a:t> N </a:t>
                </a:r>
                <a:r>
                  <a:rPr lang="hr-HR" sz="1800" b="1" dirty="0">
                    <a:solidFill>
                      <a:schemeClr val="tx1"/>
                    </a:solidFill>
                    <a:latin typeface="UniZgLight" panose="02000503000000020003" pitchFamily="50" charset="-18"/>
                  </a:rPr>
                  <a:t>stupnjeva:</a:t>
                </a:r>
              </a:p>
              <a:p>
                <a:pPr algn="just"/>
                <a:endParaRPr lang="hr-HR" sz="1800" b="1" i="1" dirty="0">
                  <a:solidFill>
                    <a:schemeClr val="tx1"/>
                  </a:solidFill>
                  <a:latin typeface="Cambria Math" panose="02040503050406030204" pitchFamily="18" charset="0"/>
                </a:endParaRPr>
              </a:p>
              <a:p>
                <a:pPr algn="just"/>
                <a14:m>
                  <m:oMath xmlns:m="http://schemas.openxmlformats.org/officeDocument/2006/math">
                    <m:sSubSup>
                      <m:sSubSupPr>
                        <m:ctrlPr>
                          <a:rPr lang="hr-HR" sz="2000" i="1" smtClean="0">
                            <a:solidFill>
                              <a:schemeClr val="tx1"/>
                            </a:solidFill>
                            <a:latin typeface="Cambria Math" panose="02040503050406030204" pitchFamily="18" charset="0"/>
                          </a:rPr>
                        </m:ctrlPr>
                      </m:sSubSupPr>
                      <m:e>
                        <m:r>
                          <a:rPr lang="hr-HR" sz="2000" b="0" i="1" smtClean="0">
                            <a:solidFill>
                              <a:schemeClr val="tx1"/>
                            </a:solidFill>
                            <a:latin typeface="Cambria Math" panose="02040503050406030204" pitchFamily="18" charset="0"/>
                          </a:rPr>
                          <m:t>𝑆𝐸𝑃</m:t>
                        </m:r>
                      </m:e>
                      <m:sub>
                        <m:r>
                          <a:rPr lang="hr-HR" sz="2000" b="0" i="1" smtClean="0">
                            <a:solidFill>
                              <a:schemeClr val="tx1"/>
                            </a:solidFill>
                            <a:latin typeface="Cambria Math" panose="02040503050406030204" pitchFamily="18" charset="0"/>
                          </a:rPr>
                          <m:t>𝑁</m:t>
                        </m:r>
                      </m:sub>
                      <m:sup>
                        <m:r>
                          <a:rPr lang="hr-HR" sz="2000" b="0" i="1" smtClean="0">
                            <a:solidFill>
                              <a:schemeClr val="tx1"/>
                            </a:solidFill>
                            <a:latin typeface="Cambria Math" panose="02040503050406030204" pitchFamily="18" charset="0"/>
                          </a:rPr>
                          <m:t>𝑅𝑂</m:t>
                        </m:r>
                      </m:sup>
                    </m:sSubSup>
                    <m:r>
                      <a:rPr lang="hr-HR" sz="2000" b="1" i="1" smtClean="0">
                        <a:solidFill>
                          <a:schemeClr val="tx1"/>
                        </a:solidFill>
                        <a:latin typeface="Cambria Math" panose="02040503050406030204" pitchFamily="18" charset="0"/>
                      </a:rPr>
                      <m:t>=</m:t>
                    </m:r>
                    <m:f>
                      <m:fPr>
                        <m:ctrlPr>
                          <a:rPr lang="hr-HR" sz="2000" b="1" i="1" smtClean="0">
                            <a:solidFill>
                              <a:schemeClr val="tx1"/>
                            </a:solidFill>
                            <a:latin typeface="Cambria Math" panose="02040503050406030204" pitchFamily="18" charset="0"/>
                          </a:rPr>
                        </m:ctrlPr>
                      </m:fPr>
                      <m:num>
                        <m:nary>
                          <m:naryPr>
                            <m:chr m:val="∑"/>
                            <m:limLoc m:val="subSup"/>
                            <m:ctrlPr>
                              <a:rPr lang="hr-HR" sz="2000" b="1" i="1" smtClean="0">
                                <a:solidFill>
                                  <a:schemeClr val="tx1"/>
                                </a:solidFill>
                                <a:latin typeface="Cambria Math" panose="02040503050406030204" pitchFamily="18" charset="0"/>
                              </a:rPr>
                            </m:ctrlPr>
                          </m:naryPr>
                          <m:sub>
                            <m:r>
                              <m:rPr>
                                <m:brk m:alnAt="25"/>
                              </m:rPr>
                              <a:rPr lang="hr-HR" sz="2000" b="1" i="1" smtClean="0">
                                <a:solidFill>
                                  <a:schemeClr val="tx1"/>
                                </a:solidFill>
                                <a:latin typeface="Cambria Math" panose="02040503050406030204" pitchFamily="18" charset="0"/>
                              </a:rPr>
                              <m:t>𝒊</m:t>
                            </m:r>
                            <m:r>
                              <a:rPr lang="hr-HR" sz="2000" b="1" i="1" smtClean="0">
                                <a:solidFill>
                                  <a:schemeClr val="tx1"/>
                                </a:solidFill>
                                <a:latin typeface="Cambria Math" panose="02040503050406030204" pitchFamily="18" charset="0"/>
                              </a:rPr>
                              <m:t>=</m:t>
                            </m:r>
                            <m:r>
                              <a:rPr lang="hr-HR" sz="2000" b="1" i="1" smtClean="0">
                                <a:solidFill>
                                  <a:schemeClr val="tx1"/>
                                </a:solidFill>
                                <a:latin typeface="Cambria Math" panose="02040503050406030204" pitchFamily="18" charset="0"/>
                              </a:rPr>
                              <m:t>𝟏</m:t>
                            </m:r>
                          </m:sub>
                          <m:sup>
                            <m:r>
                              <a:rPr lang="hr-HR" sz="2000" b="1" i="1" smtClean="0">
                                <a:solidFill>
                                  <a:schemeClr val="tx1"/>
                                </a:solidFill>
                                <a:latin typeface="Cambria Math" panose="02040503050406030204" pitchFamily="18" charset="0"/>
                              </a:rPr>
                              <m:t>𝑵</m:t>
                            </m:r>
                          </m:sup>
                          <m:e>
                            <m:sSub>
                              <m:sSubPr>
                                <m:ctrlPr>
                                  <a:rPr lang="hr-HR" sz="2000" b="1" i="1" smtClean="0">
                                    <a:solidFill>
                                      <a:schemeClr val="tx1"/>
                                    </a:solidFill>
                                    <a:latin typeface="Cambria Math" panose="02040503050406030204" pitchFamily="18" charset="0"/>
                                  </a:rPr>
                                </m:ctrlPr>
                              </m:sSubPr>
                              <m:e>
                                <m:r>
                                  <a:rPr lang="hr-HR" sz="2000" b="1" i="1" smtClean="0">
                                    <a:solidFill>
                                      <a:schemeClr val="tx1"/>
                                    </a:solidFill>
                                    <a:latin typeface="Cambria Math" panose="02040503050406030204" pitchFamily="18" charset="0"/>
                                    <a:sym typeface="Symbol" panose="05050102010706020507" pitchFamily="18" charset="2"/>
                                  </a:rPr>
                                  <m:t></m:t>
                                </m:r>
                              </m:e>
                              <m:sub>
                                <m:r>
                                  <a:rPr lang="hr-HR" sz="2000" b="1" i="1" smtClean="0">
                                    <a:solidFill>
                                      <a:schemeClr val="tx1"/>
                                    </a:solidFill>
                                    <a:latin typeface="Cambria Math" panose="02040503050406030204" pitchFamily="18" charset="0"/>
                                  </a:rPr>
                                  <m:t>𝑹</m:t>
                                </m:r>
                                <m:r>
                                  <a:rPr lang="hr-HR" sz="2000" b="1" i="1" smtClean="0">
                                    <a:solidFill>
                                      <a:schemeClr val="tx1"/>
                                    </a:solidFill>
                                    <a:latin typeface="Cambria Math" panose="02040503050406030204" pitchFamily="18" charset="0"/>
                                  </a:rPr>
                                  <m:t>,</m:t>
                                </m:r>
                                <m:r>
                                  <a:rPr lang="hr-HR" sz="2000" b="1" i="1" smtClean="0">
                                    <a:solidFill>
                                      <a:schemeClr val="tx1"/>
                                    </a:solidFill>
                                    <a:latin typeface="Cambria Math" panose="02040503050406030204" pitchFamily="18" charset="0"/>
                                  </a:rPr>
                                  <m:t>𝒊</m:t>
                                </m:r>
                              </m:sub>
                            </m:sSub>
                            <m:sSub>
                              <m:sSubPr>
                                <m:ctrlPr>
                                  <a:rPr lang="hr-HR" sz="2000" b="1" i="1" smtClean="0">
                                    <a:solidFill>
                                      <a:schemeClr val="tx1"/>
                                    </a:solidFill>
                                    <a:latin typeface="Cambria Math" panose="02040503050406030204" pitchFamily="18" charset="0"/>
                                  </a:rPr>
                                </m:ctrlPr>
                              </m:sSubPr>
                              <m:e>
                                <m:r>
                                  <a:rPr lang="hr-HR" sz="2000" b="1" i="1" smtClean="0">
                                    <a:solidFill>
                                      <a:schemeClr val="tx1"/>
                                    </a:solidFill>
                                    <a:latin typeface="Cambria Math" panose="02040503050406030204" pitchFamily="18" charset="0"/>
                                  </a:rPr>
                                  <m:t>𝑽</m:t>
                                </m:r>
                              </m:e>
                              <m:sub>
                                <m:r>
                                  <a:rPr lang="hr-HR" sz="2000" b="1" i="1" smtClean="0">
                                    <a:solidFill>
                                      <a:schemeClr val="tx1"/>
                                    </a:solidFill>
                                    <a:latin typeface="Cambria Math" panose="02040503050406030204" pitchFamily="18" charset="0"/>
                                  </a:rPr>
                                  <m:t>𝑷</m:t>
                                </m:r>
                                <m:r>
                                  <a:rPr lang="hr-HR" sz="2000" b="1" i="1" smtClean="0">
                                    <a:solidFill>
                                      <a:schemeClr val="tx1"/>
                                    </a:solidFill>
                                    <a:latin typeface="Cambria Math" panose="02040503050406030204" pitchFamily="18" charset="0"/>
                                  </a:rPr>
                                  <m:t>,</m:t>
                                </m:r>
                                <m:r>
                                  <a:rPr lang="hr-HR" sz="2000" b="1" i="1" smtClean="0">
                                    <a:solidFill>
                                      <a:schemeClr val="tx1"/>
                                    </a:solidFill>
                                    <a:latin typeface="Cambria Math" panose="02040503050406030204" pitchFamily="18" charset="0"/>
                                  </a:rPr>
                                  <m:t>𝒊</m:t>
                                </m:r>
                              </m:sub>
                            </m:sSub>
                          </m:e>
                        </m:nary>
                      </m:num>
                      <m:den>
                        <m:nary>
                          <m:naryPr>
                            <m:chr m:val="∑"/>
                            <m:limLoc m:val="subSup"/>
                            <m:ctrlPr>
                              <a:rPr lang="hr-HR" sz="2000" b="1" i="1">
                                <a:solidFill>
                                  <a:schemeClr val="tx1"/>
                                </a:solidFill>
                                <a:latin typeface="Cambria Math" panose="02040503050406030204" pitchFamily="18" charset="0"/>
                              </a:rPr>
                            </m:ctrlPr>
                          </m:naryPr>
                          <m:sub>
                            <m:r>
                              <m:rPr>
                                <m:brk m:alnAt="25"/>
                              </m:rPr>
                              <a:rPr lang="hr-HR" sz="2000" b="1" i="1">
                                <a:solidFill>
                                  <a:schemeClr val="tx1"/>
                                </a:solidFill>
                                <a:latin typeface="Cambria Math" panose="02040503050406030204" pitchFamily="18" charset="0"/>
                              </a:rPr>
                              <m:t>𝒊</m:t>
                            </m:r>
                            <m:r>
                              <a:rPr lang="hr-HR" sz="2000" b="1" i="1">
                                <a:solidFill>
                                  <a:schemeClr val="tx1"/>
                                </a:solidFill>
                                <a:latin typeface="Cambria Math" panose="02040503050406030204" pitchFamily="18" charset="0"/>
                              </a:rPr>
                              <m:t>=</m:t>
                            </m:r>
                            <m:r>
                              <a:rPr lang="hr-HR" sz="2000" b="1" i="1">
                                <a:solidFill>
                                  <a:schemeClr val="tx1"/>
                                </a:solidFill>
                                <a:latin typeface="Cambria Math" panose="02040503050406030204" pitchFamily="18" charset="0"/>
                              </a:rPr>
                              <m:t>𝟏</m:t>
                            </m:r>
                          </m:sub>
                          <m:sup>
                            <m:r>
                              <a:rPr lang="hr-HR" sz="2000" b="1" i="1">
                                <a:solidFill>
                                  <a:schemeClr val="tx1"/>
                                </a:solidFill>
                                <a:latin typeface="Cambria Math" panose="02040503050406030204" pitchFamily="18" charset="0"/>
                              </a:rPr>
                              <m:t>𝑵</m:t>
                            </m:r>
                          </m:sup>
                          <m:e>
                            <m:sSub>
                              <m:sSubPr>
                                <m:ctrlPr>
                                  <a:rPr lang="hr-HR" sz="2000" b="1" i="1">
                                    <a:solidFill>
                                      <a:schemeClr val="tx1"/>
                                    </a:solidFill>
                                    <a:latin typeface="Cambria Math" panose="02040503050406030204" pitchFamily="18" charset="0"/>
                                  </a:rPr>
                                </m:ctrlPr>
                              </m:sSubPr>
                              <m:e>
                                <m:r>
                                  <a:rPr lang="hr-HR" sz="2000" b="1" i="1">
                                    <a:solidFill>
                                      <a:schemeClr val="tx1"/>
                                    </a:solidFill>
                                    <a:latin typeface="Cambria Math" panose="02040503050406030204" pitchFamily="18" charset="0"/>
                                  </a:rPr>
                                  <m:t>𝑽</m:t>
                                </m:r>
                              </m:e>
                              <m:sub>
                                <m:r>
                                  <a:rPr lang="hr-HR" sz="2000" b="1" i="1">
                                    <a:solidFill>
                                      <a:schemeClr val="tx1"/>
                                    </a:solidFill>
                                    <a:latin typeface="Cambria Math" panose="02040503050406030204" pitchFamily="18" charset="0"/>
                                  </a:rPr>
                                  <m:t>𝑷</m:t>
                                </m:r>
                                <m:r>
                                  <a:rPr lang="hr-HR" sz="2000" b="1" i="1">
                                    <a:solidFill>
                                      <a:schemeClr val="tx1"/>
                                    </a:solidFill>
                                    <a:latin typeface="Cambria Math" panose="02040503050406030204" pitchFamily="18" charset="0"/>
                                  </a:rPr>
                                  <m:t>,</m:t>
                                </m:r>
                                <m:r>
                                  <a:rPr lang="hr-HR" sz="2000" b="1" i="1">
                                    <a:solidFill>
                                      <a:schemeClr val="tx1"/>
                                    </a:solidFill>
                                    <a:latin typeface="Cambria Math" panose="02040503050406030204" pitchFamily="18" charset="0"/>
                                  </a:rPr>
                                  <m:t>𝒊</m:t>
                                </m:r>
                              </m:sub>
                            </m:sSub>
                          </m:e>
                        </m:nary>
                      </m:den>
                    </m:f>
                  </m:oMath>
                </a14:m>
                <a:r>
                  <a:rPr lang="hr-HR" sz="2000" b="1" dirty="0">
                    <a:solidFill>
                      <a:schemeClr val="tx1"/>
                    </a:solidFill>
                    <a:latin typeface="UniZgLight" panose="02000503000000020003" pitchFamily="50" charset="-18"/>
                  </a:rPr>
                  <a:t>=</a:t>
                </a:r>
              </a:p>
              <a:p>
                <a:pPr marL="914400" lvl="2" indent="0" algn="just">
                  <a:buNone/>
                </a:pPr>
                <a:r>
                  <a:rPr lang="hr-HR" sz="2000" b="1" dirty="0">
                    <a:solidFill>
                      <a:schemeClr val="tx1"/>
                    </a:solidFill>
                    <a:latin typeface="UniZgLight" panose="02000503000000020003" pitchFamily="50" charset="-18"/>
                  </a:rPr>
                  <a:t>     =</a:t>
                </a:r>
                <a:r>
                  <a:rPr lang="hr-HR" sz="2000" b="1" dirty="0">
                    <a:solidFill>
                      <a:schemeClr val="tx1"/>
                    </a:solidFill>
                  </a:rPr>
                  <a:t> </a:t>
                </a:r>
                <a14:m>
                  <m:oMath xmlns:m="http://schemas.openxmlformats.org/officeDocument/2006/math">
                    <m:f>
                      <m:fPr>
                        <m:ctrlPr>
                          <a:rPr lang="hr-HR" sz="2000" b="1" i="1">
                            <a:solidFill>
                              <a:schemeClr val="tx1"/>
                            </a:solidFill>
                            <a:latin typeface="Cambria Math" panose="02040503050406030204" pitchFamily="18" charset="0"/>
                          </a:rPr>
                        </m:ctrlPr>
                      </m:fPr>
                      <m:num>
                        <m:nary>
                          <m:naryPr>
                            <m:chr m:val="∑"/>
                            <m:limLoc m:val="subSup"/>
                            <m:ctrlPr>
                              <a:rPr lang="hr-HR" sz="2000" b="1" i="1" smtClean="0">
                                <a:solidFill>
                                  <a:schemeClr val="tx1"/>
                                </a:solidFill>
                                <a:latin typeface="Cambria Math" panose="02040503050406030204" pitchFamily="18" charset="0"/>
                              </a:rPr>
                            </m:ctrlPr>
                          </m:naryPr>
                          <m:sub>
                            <m:r>
                              <m:rPr>
                                <m:brk m:alnAt="25"/>
                              </m:rPr>
                              <a:rPr lang="hr-HR" sz="2000" b="1" i="1">
                                <a:solidFill>
                                  <a:schemeClr val="tx1"/>
                                </a:solidFill>
                                <a:latin typeface="Cambria Math" panose="02040503050406030204" pitchFamily="18" charset="0"/>
                              </a:rPr>
                              <m:t>𝒊</m:t>
                            </m:r>
                            <m:r>
                              <a:rPr lang="hr-HR" sz="2000" b="1" i="1">
                                <a:solidFill>
                                  <a:schemeClr val="tx1"/>
                                </a:solidFill>
                                <a:latin typeface="Cambria Math" panose="02040503050406030204" pitchFamily="18" charset="0"/>
                              </a:rPr>
                              <m:t>=</m:t>
                            </m:r>
                            <m:r>
                              <a:rPr lang="hr-HR" sz="2000" b="1" i="1">
                                <a:solidFill>
                                  <a:schemeClr val="tx1"/>
                                </a:solidFill>
                                <a:latin typeface="Cambria Math" panose="02040503050406030204" pitchFamily="18" charset="0"/>
                              </a:rPr>
                              <m:t>𝟏</m:t>
                            </m:r>
                          </m:sub>
                          <m:sup>
                            <m:r>
                              <a:rPr lang="hr-HR" sz="2000" b="1" i="1">
                                <a:solidFill>
                                  <a:schemeClr val="tx1"/>
                                </a:solidFill>
                                <a:latin typeface="Cambria Math" panose="02040503050406030204" pitchFamily="18" charset="0"/>
                              </a:rPr>
                              <m:t>𝑵</m:t>
                            </m:r>
                          </m:sup>
                          <m:e>
                            <m:d>
                              <m:dPr>
                                <m:ctrlPr>
                                  <a:rPr lang="hr-HR" sz="2000" b="1" i="1" smtClean="0">
                                    <a:solidFill>
                                      <a:schemeClr val="tx1"/>
                                    </a:solidFill>
                                    <a:latin typeface="Cambria Math" panose="02040503050406030204" pitchFamily="18" charset="0"/>
                                  </a:rPr>
                                </m:ctrlPr>
                              </m:dPr>
                              <m:e>
                                <m:f>
                                  <m:fPr>
                                    <m:ctrlPr>
                                      <a:rPr lang="hr-HR" sz="2000" i="1">
                                        <a:solidFill>
                                          <a:prstClr val="black"/>
                                        </a:solidFill>
                                        <a:latin typeface="Cambria Math" panose="02040503050406030204" pitchFamily="18" charset="0"/>
                                        <a:sym typeface="Symbol" panose="05050102010706020507" pitchFamily="18" charset="2"/>
                                      </a:rPr>
                                    </m:ctrlPr>
                                  </m:fPr>
                                  <m:num>
                                    <m:sSub>
                                      <m:sSubPr>
                                        <m:ctrlPr>
                                          <a:rPr lang="hr-HR" sz="2000" i="1">
                                            <a:solidFill>
                                              <a:prstClr val="black"/>
                                            </a:solidFill>
                                            <a:latin typeface="Cambria Math" panose="02040503050406030204" pitchFamily="18" charset="0"/>
                                            <a:sym typeface="Symbol" panose="05050102010706020507" pitchFamily="18" charset="2"/>
                                          </a:rPr>
                                        </m:ctrlPr>
                                      </m:sSubPr>
                                      <m:e>
                                        <m:r>
                                          <a:rPr lang="hr-HR" sz="2000" i="1">
                                            <a:solidFill>
                                              <a:prstClr val="black"/>
                                            </a:solidFill>
                                            <a:latin typeface="Cambria Math" panose="02040503050406030204" pitchFamily="18" charset="0"/>
                                            <a:sym typeface="Symbol" panose="05050102010706020507" pitchFamily="18" charset="2"/>
                                          </a:rPr>
                                          <m:t>𝑅</m:t>
                                        </m:r>
                                      </m:e>
                                      <m:sub>
                                        <m:r>
                                          <a:rPr lang="hr-HR" sz="2000" i="1">
                                            <a:solidFill>
                                              <a:prstClr val="black"/>
                                            </a:solidFill>
                                            <a:latin typeface="Cambria Math" panose="02040503050406030204" pitchFamily="18" charset="0"/>
                                            <a:sym typeface="Symbol" panose="05050102010706020507" pitchFamily="18" charset="2"/>
                                          </a:rPr>
                                          <m:t>𝑊</m:t>
                                        </m:r>
                                      </m:sub>
                                    </m:sSub>
                                  </m:num>
                                  <m:den>
                                    <m:r>
                                      <a:rPr lang="hr-HR" sz="2000" i="1" baseline="-25000" dirty="0">
                                        <a:solidFill>
                                          <a:prstClr val="black"/>
                                        </a:solidFill>
                                        <a:latin typeface="Cambria Math" panose="02040503050406030204" pitchFamily="18" charset="0"/>
                                        <a:sym typeface="Symbol" panose="05050102010706020507" pitchFamily="18" charset="2"/>
                                      </a:rPr>
                                      <m:t> </m:t>
                                    </m:r>
                                    <m:r>
                                      <a:rPr lang="hr-HR" sz="2000" i="1">
                                        <a:solidFill>
                                          <a:prstClr val="black"/>
                                        </a:solidFill>
                                        <a:latin typeface="Cambria Math" panose="02040503050406030204" pitchFamily="18" charset="0"/>
                                        <a:sym typeface="Symbol" panose="05050102010706020507" pitchFamily="18" charset="2"/>
                                      </a:rPr>
                                      <m:t>1−</m:t>
                                    </m:r>
                                    <m:sSub>
                                      <m:sSubPr>
                                        <m:ctrlPr>
                                          <a:rPr lang="hr-HR" sz="2000" i="1">
                                            <a:solidFill>
                                              <a:prstClr val="black"/>
                                            </a:solidFill>
                                            <a:latin typeface="Cambria Math" panose="02040503050406030204" pitchFamily="18" charset="0"/>
                                            <a:sym typeface="Symbol" panose="05050102010706020507" pitchFamily="18" charset="2"/>
                                          </a:rPr>
                                        </m:ctrlPr>
                                      </m:sSubPr>
                                      <m:e>
                                        <m:r>
                                          <a:rPr lang="hr-HR" sz="2000" i="1">
                                            <a:solidFill>
                                              <a:prstClr val="black"/>
                                            </a:solidFill>
                                            <a:latin typeface="Cambria Math" panose="02040503050406030204" pitchFamily="18" charset="0"/>
                                            <a:sym typeface="Symbol" panose="05050102010706020507" pitchFamily="18" charset="2"/>
                                          </a:rPr>
                                          <m:t>𝑅</m:t>
                                        </m:r>
                                      </m:e>
                                      <m:sub>
                                        <m:r>
                                          <a:rPr lang="hr-HR" sz="2000" i="1">
                                            <a:solidFill>
                                              <a:prstClr val="black"/>
                                            </a:solidFill>
                                            <a:latin typeface="Cambria Math" panose="02040503050406030204" pitchFamily="18" charset="0"/>
                                            <a:sym typeface="Symbol" panose="05050102010706020507" pitchFamily="18" charset="2"/>
                                          </a:rPr>
                                          <m:t>𝑊</m:t>
                                        </m:r>
                                      </m:sub>
                                    </m:sSub>
                                  </m:den>
                                </m:f>
                                <m:r>
                                  <a:rPr lang="hr-HR" sz="2000" b="1" i="1" smtClean="0">
                                    <a:solidFill>
                                      <a:prstClr val="black"/>
                                    </a:solidFill>
                                    <a:latin typeface="Cambria Math" panose="02040503050406030204" pitchFamily="18" charset="0"/>
                                    <a:sym typeface="Symbol" panose="05050102010706020507" pitchFamily="18" charset="2"/>
                                  </a:rPr>
                                  <m:t> </m:t>
                                </m:r>
                                <m:f>
                                  <m:fPr>
                                    <m:ctrlPr>
                                      <a:rPr lang="hr-HR" sz="2000" b="1" i="1" smtClean="0">
                                        <a:solidFill>
                                          <a:schemeClr val="tx1"/>
                                        </a:solidFill>
                                        <a:latin typeface="Cambria Math" panose="02040503050406030204" pitchFamily="18" charset="0"/>
                                      </a:rPr>
                                    </m:ctrlPr>
                                  </m:fPr>
                                  <m:num>
                                    <m:r>
                                      <a:rPr lang="hr-HR" sz="2000" b="1" i="1" smtClean="0">
                                        <a:solidFill>
                                          <a:schemeClr val="tx1"/>
                                        </a:solidFill>
                                        <a:latin typeface="Cambria Math" panose="02040503050406030204" pitchFamily="18" charset="0"/>
                                      </a:rPr>
                                      <m:t>𝒊</m:t>
                                    </m:r>
                                  </m:num>
                                  <m:den>
                                    <m:r>
                                      <a:rPr lang="hr-HR" sz="2000" b="1" i="1" smtClean="0">
                                        <a:solidFill>
                                          <a:schemeClr val="tx1"/>
                                        </a:solidFill>
                                        <a:latin typeface="Cambria Math" panose="02040503050406030204" pitchFamily="18" charset="0"/>
                                      </a:rPr>
                                      <m:t>𝑵</m:t>
                                    </m:r>
                                  </m:den>
                                </m:f>
                                <m:sSub>
                                  <m:sSubPr>
                                    <m:ctrlPr>
                                      <a:rPr lang="hr-HR" sz="2000" b="1" i="1">
                                        <a:solidFill>
                                          <a:schemeClr val="tx1"/>
                                        </a:solidFill>
                                        <a:latin typeface="Cambria Math" panose="02040503050406030204" pitchFamily="18" charset="0"/>
                                      </a:rPr>
                                    </m:ctrlPr>
                                  </m:sSubPr>
                                  <m:e>
                                    <m:r>
                                      <a:rPr lang="hr-HR" sz="2000" b="1" i="1">
                                        <a:solidFill>
                                          <a:schemeClr val="tx1"/>
                                        </a:solidFill>
                                        <a:latin typeface="Cambria Math" panose="02040503050406030204" pitchFamily="18" charset="0"/>
                                        <a:sym typeface="Symbol" panose="05050102010706020507" pitchFamily="18" charset="2"/>
                                      </a:rPr>
                                      <m:t></m:t>
                                    </m:r>
                                  </m:e>
                                  <m:sub>
                                    <m:r>
                                      <a:rPr lang="hr-HR" sz="2000" b="1" i="1" smtClean="0">
                                        <a:solidFill>
                                          <a:schemeClr val="tx1"/>
                                        </a:solidFill>
                                        <a:latin typeface="Cambria Math" panose="02040503050406030204" pitchFamily="18" charset="0"/>
                                        <a:sym typeface="Symbol" panose="05050102010706020507" pitchFamily="18" charset="2"/>
                                      </a:rPr>
                                      <m:t>𝑭</m:t>
                                    </m:r>
                                  </m:sub>
                                </m:sSub>
                                <m:sSub>
                                  <m:sSubPr>
                                    <m:ctrlPr>
                                      <a:rPr lang="hr-HR" sz="2000" b="1" i="1">
                                        <a:solidFill>
                                          <a:schemeClr val="tx1"/>
                                        </a:solidFill>
                                        <a:latin typeface="Cambria Math" panose="02040503050406030204" pitchFamily="18" charset="0"/>
                                      </a:rPr>
                                    </m:ctrlPr>
                                  </m:sSubPr>
                                  <m:e>
                                    <m:r>
                                      <a:rPr lang="hr-HR" sz="2000" b="1" i="1" smtClean="0">
                                        <a:solidFill>
                                          <a:schemeClr val="tx1"/>
                                        </a:solidFill>
                                        <a:latin typeface="Cambria Math" panose="02040503050406030204" pitchFamily="18" charset="0"/>
                                      </a:rPr>
                                      <m:t>+</m:t>
                                    </m:r>
                                    <m:r>
                                      <a:rPr lang="hr-HR" sz="2000" b="1" i="1">
                                        <a:solidFill>
                                          <a:schemeClr val="tx1"/>
                                        </a:solidFill>
                                        <a:latin typeface="Cambria Math" panose="02040503050406030204" pitchFamily="18" charset="0"/>
                                        <a:sym typeface="Symbol" panose="05050102010706020507" pitchFamily="18" charset="2"/>
                                      </a:rPr>
                                      <m:t></m:t>
                                    </m:r>
                                  </m:e>
                                  <m:sub>
                                    <m:r>
                                      <a:rPr lang="hr-HR" sz="2000" b="1" i="1">
                                        <a:solidFill>
                                          <a:schemeClr val="tx1"/>
                                        </a:solidFill>
                                        <a:latin typeface="Cambria Math" panose="02040503050406030204" pitchFamily="18" charset="0"/>
                                        <a:sym typeface="Symbol" panose="05050102010706020507" pitchFamily="18" charset="2"/>
                                      </a:rPr>
                                      <m:t>𝑭</m:t>
                                    </m:r>
                                  </m:sub>
                                </m:sSub>
                              </m:e>
                            </m:d>
                            <m:sSub>
                              <m:sSubPr>
                                <m:ctrlPr>
                                  <a:rPr lang="hr-HR" sz="2000" b="1" i="1" smtClean="0">
                                    <a:solidFill>
                                      <a:schemeClr val="tx1"/>
                                    </a:solidFill>
                                    <a:latin typeface="Cambria Math" panose="02040503050406030204" pitchFamily="18" charset="0"/>
                                  </a:rPr>
                                </m:ctrlPr>
                              </m:sSubPr>
                              <m:e>
                                <m:r>
                                  <a:rPr lang="hr-HR" sz="2000" b="1" i="1" smtClean="0">
                                    <a:solidFill>
                                      <a:schemeClr val="tx1"/>
                                    </a:solidFill>
                                    <a:latin typeface="Cambria Math" panose="02040503050406030204" pitchFamily="18" charset="0"/>
                                  </a:rPr>
                                  <m:t>𝑽</m:t>
                                </m:r>
                              </m:e>
                              <m:sub>
                                <m:r>
                                  <a:rPr lang="hr-HR" sz="2000" b="1" i="1" smtClean="0">
                                    <a:solidFill>
                                      <a:schemeClr val="tx1"/>
                                    </a:solidFill>
                                    <a:latin typeface="Cambria Math" panose="02040503050406030204" pitchFamily="18" charset="0"/>
                                    <a:sym typeface="Symbol" panose="05050102010706020507" pitchFamily="18" charset="2"/>
                                  </a:rPr>
                                  <m:t>𝑭</m:t>
                                </m:r>
                              </m:sub>
                            </m:sSub>
                            <m:r>
                              <a:rPr lang="hr-HR" sz="2000" b="1" i="0" smtClean="0">
                                <a:solidFill>
                                  <a:schemeClr val="tx1"/>
                                </a:solidFill>
                                <a:latin typeface="Cambria Math" panose="02040503050406030204" pitchFamily="18" charset="0"/>
                              </a:rPr>
                              <m:t>(</m:t>
                            </m:r>
                            <m:r>
                              <a:rPr lang="hr-HR" sz="2000" b="1" i="1" smtClean="0">
                                <a:solidFill>
                                  <a:schemeClr val="tx1"/>
                                </a:solidFill>
                                <a:latin typeface="Cambria Math" panose="02040503050406030204" pitchFamily="18" charset="0"/>
                              </a:rPr>
                              <m:t>𝒓</m:t>
                            </m:r>
                            <m:r>
                              <m:rPr>
                                <m:sty m:val="p"/>
                              </m:rPr>
                              <a:rPr lang="hr-HR" sz="2000" b="1" i="0" baseline="-25000" smtClean="0">
                                <a:solidFill>
                                  <a:schemeClr val="tx1"/>
                                </a:solidFill>
                                <a:latin typeface="Cambria Math" panose="02040503050406030204" pitchFamily="18" charset="0"/>
                              </a:rPr>
                              <m:t>i</m:t>
                            </m:r>
                            <m:r>
                              <a:rPr lang="hr-HR" sz="2000" b="1" i="0" baseline="-25000" smtClean="0">
                                <a:solidFill>
                                  <a:schemeClr val="tx1"/>
                                </a:solidFill>
                                <a:latin typeface="Cambria Math" panose="02040503050406030204" pitchFamily="18" charset="0"/>
                              </a:rPr>
                              <m:t> −</m:t>
                            </m:r>
                            <m:sSub>
                              <m:sSubPr>
                                <m:ctrlPr>
                                  <a:rPr lang="hr-HR" sz="2000" b="1" i="1" smtClean="0">
                                    <a:solidFill>
                                      <a:schemeClr val="tx1"/>
                                    </a:solidFill>
                                    <a:latin typeface="Cambria Math" panose="02040503050406030204" pitchFamily="18" charset="0"/>
                                  </a:rPr>
                                </m:ctrlPr>
                              </m:sSubPr>
                              <m:e>
                                <m:r>
                                  <a:rPr lang="hr-HR" sz="2000" b="1" i="1" smtClean="0">
                                    <a:solidFill>
                                      <a:schemeClr val="tx1"/>
                                    </a:solidFill>
                                    <a:latin typeface="Cambria Math" panose="02040503050406030204" pitchFamily="18" charset="0"/>
                                  </a:rPr>
                                  <m:t> </m:t>
                                </m:r>
                                <m:r>
                                  <a:rPr lang="hr-HR" sz="2000" b="1" i="1" smtClean="0">
                                    <a:solidFill>
                                      <a:schemeClr val="tx1"/>
                                    </a:solidFill>
                                    <a:latin typeface="Cambria Math" panose="02040503050406030204" pitchFamily="18" charset="0"/>
                                  </a:rPr>
                                  <m:t>𝒓</m:t>
                                </m:r>
                              </m:e>
                              <m:sub>
                                <m:r>
                                  <a:rPr lang="hr-HR" sz="2000" b="1" i="1" smtClean="0">
                                    <a:solidFill>
                                      <a:schemeClr val="tx1"/>
                                    </a:solidFill>
                                    <a:latin typeface="Cambria Math" panose="02040503050406030204" pitchFamily="18" charset="0"/>
                                  </a:rPr>
                                  <m:t>𝒊</m:t>
                                </m:r>
                                <m:r>
                                  <a:rPr lang="hr-HR" sz="2000" b="1" i="1" smtClean="0">
                                    <a:solidFill>
                                      <a:schemeClr val="tx1"/>
                                    </a:solidFill>
                                    <a:latin typeface="Cambria Math" panose="02040503050406030204" pitchFamily="18" charset="0"/>
                                  </a:rPr>
                                  <m:t>−</m:t>
                                </m:r>
                                <m:r>
                                  <a:rPr lang="hr-HR" sz="2000" b="1" i="1" smtClean="0">
                                    <a:solidFill>
                                      <a:schemeClr val="tx1"/>
                                    </a:solidFill>
                                    <a:latin typeface="Cambria Math" panose="02040503050406030204" pitchFamily="18" charset="0"/>
                                  </a:rPr>
                                  <m:t>𝟏</m:t>
                                </m:r>
                              </m:sub>
                            </m:sSub>
                            <m:r>
                              <a:rPr lang="hr-HR" sz="2000" b="1" i="0" smtClean="0">
                                <a:solidFill>
                                  <a:schemeClr val="tx1"/>
                                </a:solidFill>
                                <a:latin typeface="Cambria Math" panose="02040503050406030204" pitchFamily="18" charset="0"/>
                              </a:rPr>
                              <m:t>)</m:t>
                            </m:r>
                          </m:e>
                        </m:nary>
                      </m:num>
                      <m:den>
                        <m:nary>
                          <m:naryPr>
                            <m:chr m:val="∑"/>
                            <m:limLoc m:val="subSup"/>
                            <m:ctrlPr>
                              <a:rPr lang="hr-HR" sz="2000" b="1" i="1">
                                <a:solidFill>
                                  <a:schemeClr val="tx1"/>
                                </a:solidFill>
                                <a:latin typeface="Cambria Math" panose="02040503050406030204" pitchFamily="18" charset="0"/>
                              </a:rPr>
                            </m:ctrlPr>
                          </m:naryPr>
                          <m:sub>
                            <m:r>
                              <m:rPr>
                                <m:brk m:alnAt="25"/>
                              </m:rPr>
                              <a:rPr lang="hr-HR" sz="2000" b="1" i="1">
                                <a:solidFill>
                                  <a:schemeClr val="tx1"/>
                                </a:solidFill>
                                <a:latin typeface="Cambria Math" panose="02040503050406030204" pitchFamily="18" charset="0"/>
                              </a:rPr>
                              <m:t>𝒊</m:t>
                            </m:r>
                            <m:r>
                              <a:rPr lang="hr-HR" sz="2000" b="1" i="1">
                                <a:solidFill>
                                  <a:schemeClr val="tx1"/>
                                </a:solidFill>
                                <a:latin typeface="Cambria Math" panose="02040503050406030204" pitchFamily="18" charset="0"/>
                              </a:rPr>
                              <m:t>=</m:t>
                            </m:r>
                            <m:r>
                              <a:rPr lang="hr-HR" sz="2000" b="1" i="1">
                                <a:solidFill>
                                  <a:schemeClr val="tx1"/>
                                </a:solidFill>
                                <a:latin typeface="Cambria Math" panose="02040503050406030204" pitchFamily="18" charset="0"/>
                              </a:rPr>
                              <m:t>𝟏</m:t>
                            </m:r>
                          </m:sub>
                          <m:sup>
                            <m:r>
                              <a:rPr lang="hr-HR" sz="2000" b="1" i="1">
                                <a:solidFill>
                                  <a:schemeClr val="tx1"/>
                                </a:solidFill>
                                <a:latin typeface="Cambria Math" panose="02040503050406030204" pitchFamily="18" charset="0"/>
                              </a:rPr>
                              <m:t>𝑵</m:t>
                            </m:r>
                          </m:sup>
                          <m:e>
                            <m:sSub>
                              <m:sSubPr>
                                <m:ctrlPr>
                                  <a:rPr lang="hr-HR" sz="2000" b="1" i="1">
                                    <a:solidFill>
                                      <a:schemeClr val="tx1"/>
                                    </a:solidFill>
                                    <a:latin typeface="Cambria Math" panose="02040503050406030204" pitchFamily="18" charset="0"/>
                                  </a:rPr>
                                </m:ctrlPr>
                              </m:sSubPr>
                              <m:e>
                                <m:r>
                                  <a:rPr lang="hr-HR" sz="2000" b="1" i="1">
                                    <a:solidFill>
                                      <a:schemeClr val="tx1"/>
                                    </a:solidFill>
                                    <a:latin typeface="Cambria Math" panose="02040503050406030204" pitchFamily="18" charset="0"/>
                                  </a:rPr>
                                  <m:t>𝑽</m:t>
                                </m:r>
                              </m:e>
                              <m:sub>
                                <m:r>
                                  <a:rPr lang="hr-HR" sz="2000" b="1" i="1">
                                    <a:solidFill>
                                      <a:schemeClr val="tx1"/>
                                    </a:solidFill>
                                    <a:latin typeface="Cambria Math" panose="02040503050406030204" pitchFamily="18" charset="0"/>
                                  </a:rPr>
                                  <m:t>𝑷</m:t>
                                </m:r>
                                <m:r>
                                  <a:rPr lang="hr-HR" sz="2000" b="1" i="1">
                                    <a:solidFill>
                                      <a:schemeClr val="tx1"/>
                                    </a:solidFill>
                                    <a:latin typeface="Cambria Math" panose="02040503050406030204" pitchFamily="18" charset="0"/>
                                  </a:rPr>
                                  <m:t>,</m:t>
                                </m:r>
                                <m:r>
                                  <a:rPr lang="hr-HR" sz="2000" b="1" i="1">
                                    <a:solidFill>
                                      <a:schemeClr val="tx1"/>
                                    </a:solidFill>
                                    <a:latin typeface="Cambria Math" panose="02040503050406030204" pitchFamily="18" charset="0"/>
                                  </a:rPr>
                                  <m:t>𝒊</m:t>
                                </m:r>
                              </m:sub>
                            </m:sSub>
                          </m:e>
                        </m:nary>
                      </m:den>
                    </m:f>
                  </m:oMath>
                </a14:m>
                <a:r>
                  <a:rPr lang="hr-HR" sz="2000" b="1" dirty="0">
                    <a:solidFill>
                      <a:schemeClr val="tx1"/>
                    </a:solidFill>
                    <a:latin typeface="UniZgLight" panose="02000503000000020003" pitchFamily="50" charset="-18"/>
                  </a:rPr>
                  <a:t>				(27)</a:t>
                </a:r>
              </a:p>
              <a:p>
                <a:pPr algn="just"/>
                <a:endParaRPr lang="hr-HR" sz="1800" b="1" dirty="0">
                  <a:solidFill>
                    <a:schemeClr val="tx1"/>
                  </a:solidFill>
                  <a:latin typeface="UniZgLight" panose="02000503000000020003" pitchFamily="50" charset="-18"/>
                </a:endParaRPr>
              </a:p>
            </p:txBody>
          </p:sp>
        </mc:Choice>
        <mc:Fallback xmlns="">
          <p:sp>
            <p:nvSpPr>
              <p:cNvPr id="3" name="Content Placeholder 2">
                <a:extLst>
                  <a:ext uri="{FF2B5EF4-FFF2-40B4-BE49-F238E27FC236}">
                    <a16:creationId xmlns:a16="http://schemas.microsoft.com/office/drawing/2014/main" id="{67CA3507-B53F-45AE-A544-32FEC5D250FE}"/>
                  </a:ext>
                </a:extLst>
              </p:cNvPr>
              <p:cNvSpPr>
                <a:spLocks noGrp="1" noRot="1" noChangeAspect="1" noMove="1" noResize="1" noEditPoints="1" noAdjustHandles="1" noChangeArrowheads="1" noChangeShapeType="1" noTextEdit="1"/>
              </p:cNvSpPr>
              <p:nvPr>
                <p:ph idx="1"/>
              </p:nvPr>
            </p:nvSpPr>
            <p:spPr>
              <a:xfrm>
                <a:off x="457200" y="260648"/>
                <a:ext cx="8229600" cy="6120680"/>
              </a:xfrm>
              <a:blipFill>
                <a:blip r:embed="rId2"/>
                <a:stretch>
                  <a:fillRect l="-667" t="-697" r="-593"/>
                </a:stretch>
              </a:blipFill>
            </p:spPr>
            <p:txBody>
              <a:bodyPr/>
              <a:lstStyle/>
              <a:p>
                <a:r>
                  <a:rPr lang="hr-HR">
                    <a:noFill/>
                  </a:rPr>
                  <a:t> </a:t>
                </a:r>
              </a:p>
            </p:txBody>
          </p:sp>
        </mc:Fallback>
      </mc:AlternateContent>
    </p:spTree>
    <p:extLst>
      <p:ext uri="{BB962C8B-B14F-4D97-AF65-F5344CB8AC3E}">
        <p14:creationId xmlns:p14="http://schemas.microsoft.com/office/powerpoint/2010/main" val="2156073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73F3C5B-64C3-44A8-8A4E-B7D8C47C77E2}"/>
                  </a:ext>
                </a:extLst>
              </p:cNvPr>
              <p:cNvSpPr>
                <a:spLocks noGrp="1"/>
              </p:cNvSpPr>
              <p:nvPr>
                <p:ph idx="1"/>
              </p:nvPr>
            </p:nvSpPr>
            <p:spPr>
              <a:xfrm>
                <a:off x="457200" y="332656"/>
                <a:ext cx="8229600" cy="5793507"/>
              </a:xfrm>
            </p:spPr>
            <p:txBody>
              <a:bodyPr>
                <a:normAutofit lnSpcReduction="10000"/>
              </a:bodyPr>
              <a:lstStyle/>
              <a:p>
                <a:r>
                  <a:rPr lang="hr-HR" sz="2000" b="1" dirty="0">
                    <a:solidFill>
                      <a:schemeClr val="tx1"/>
                    </a:solidFill>
                    <a:latin typeface="UniZgLight" panose="02000503000000020003" pitchFamily="50" charset="-18"/>
                  </a:rPr>
                  <a:t>Pomoću definicije konverzije vode</a:t>
                </a:r>
                <a:r>
                  <a:rPr lang="en-US" sz="2000" b="1" dirty="0">
                    <a:solidFill>
                      <a:schemeClr val="tx1"/>
                    </a:solidFill>
                    <a:latin typeface="UniZgLight" panose="02000503000000020003" pitchFamily="50" charset="-18"/>
                  </a:rPr>
                  <a:t>, </a:t>
                </a:r>
                <a:r>
                  <a:rPr lang="hr-HR" sz="2000" b="1" i="1" dirty="0">
                    <a:solidFill>
                      <a:schemeClr val="tx1"/>
                    </a:solidFill>
                    <a:latin typeface="UniZgLight" panose="02000503000000020003" pitchFamily="50" charset="-18"/>
                  </a:rPr>
                  <a:t>R</a:t>
                </a:r>
                <a:r>
                  <a:rPr lang="hr-HR" sz="2000" b="1" baseline="-25000" dirty="0">
                    <a:solidFill>
                      <a:schemeClr val="tx1"/>
                    </a:solidFill>
                    <a:latin typeface="UniZgLight" panose="02000503000000020003" pitchFamily="50" charset="-18"/>
                  </a:rPr>
                  <a:t>W</a:t>
                </a:r>
                <a:r>
                  <a:rPr lang="hr-HR" sz="2000" b="1" dirty="0">
                    <a:solidFill>
                      <a:schemeClr val="tx1"/>
                    </a:solidFill>
                    <a:latin typeface="UniZgLight" panose="02000503000000020003" pitchFamily="50" charset="-18"/>
                  </a:rPr>
                  <a:t>=</a:t>
                </a:r>
                <a14:m>
                  <m:oMath xmlns:m="http://schemas.openxmlformats.org/officeDocument/2006/math">
                    <m:nary>
                      <m:naryPr>
                        <m:chr m:val="∑"/>
                        <m:limLoc m:val="subSup"/>
                        <m:ctrlPr>
                          <a:rPr lang="en-US" sz="2000" b="1" i="1" smtClean="0">
                            <a:solidFill>
                              <a:schemeClr val="tx1"/>
                            </a:solidFill>
                            <a:latin typeface="Cambria Math" panose="02040503050406030204" pitchFamily="18" charset="0"/>
                          </a:rPr>
                        </m:ctrlPr>
                      </m:naryPr>
                      <m:sub>
                        <m:r>
                          <m:rPr>
                            <m:brk m:alnAt="25"/>
                          </m:rPr>
                          <a:rPr lang="hr-HR" sz="2000" b="1" i="1" smtClean="0">
                            <a:solidFill>
                              <a:schemeClr val="tx1"/>
                            </a:solidFill>
                            <a:latin typeface="Cambria Math" panose="02040503050406030204" pitchFamily="18" charset="0"/>
                          </a:rPr>
                          <m:t>𝒊</m:t>
                        </m:r>
                        <m:r>
                          <a:rPr lang="hr-HR" sz="2000" b="1" i="1" smtClean="0">
                            <a:solidFill>
                              <a:schemeClr val="tx1"/>
                            </a:solidFill>
                            <a:latin typeface="Cambria Math" panose="02040503050406030204" pitchFamily="18" charset="0"/>
                          </a:rPr>
                          <m:t>−</m:t>
                        </m:r>
                        <m:r>
                          <a:rPr lang="hr-HR" sz="2000" b="1" i="1" smtClean="0">
                            <a:solidFill>
                              <a:schemeClr val="tx1"/>
                            </a:solidFill>
                            <a:latin typeface="Cambria Math" panose="02040503050406030204" pitchFamily="18" charset="0"/>
                          </a:rPr>
                          <m:t>𝟏</m:t>
                        </m:r>
                      </m:sub>
                      <m:sup>
                        <m:r>
                          <a:rPr lang="hr-HR" sz="2000" b="1" i="1" smtClean="0">
                            <a:solidFill>
                              <a:schemeClr val="tx1"/>
                            </a:solidFill>
                            <a:latin typeface="Cambria Math" panose="02040503050406030204" pitchFamily="18" charset="0"/>
                          </a:rPr>
                          <m:t>𝑵</m:t>
                        </m:r>
                      </m:sup>
                      <m:e>
                        <m:sSub>
                          <m:sSubPr>
                            <m:ctrlPr>
                              <a:rPr lang="en-US" sz="2000" b="1" i="1">
                                <a:solidFill>
                                  <a:schemeClr val="tx1"/>
                                </a:solidFill>
                                <a:latin typeface="Cambria Math" panose="02040503050406030204" pitchFamily="18" charset="0"/>
                              </a:rPr>
                            </m:ctrlPr>
                          </m:sSubPr>
                          <m:e>
                            <m:r>
                              <a:rPr lang="hr-HR" sz="2000" b="1" i="1">
                                <a:solidFill>
                                  <a:schemeClr val="tx1"/>
                                </a:solidFill>
                                <a:latin typeface="Cambria Math" panose="02040503050406030204" pitchFamily="18" charset="0"/>
                              </a:rPr>
                              <m:t>𝑽</m:t>
                            </m:r>
                          </m:e>
                          <m:sub>
                            <m:r>
                              <a:rPr lang="hr-HR" sz="2000" b="1" i="1">
                                <a:solidFill>
                                  <a:schemeClr val="tx1"/>
                                </a:solidFill>
                                <a:latin typeface="Cambria Math" panose="02040503050406030204" pitchFamily="18" charset="0"/>
                              </a:rPr>
                              <m:t>𝑷</m:t>
                            </m:r>
                            <m:r>
                              <a:rPr lang="hr-HR" sz="2000" b="1" i="1">
                                <a:solidFill>
                                  <a:schemeClr val="tx1"/>
                                </a:solidFill>
                                <a:latin typeface="Cambria Math" panose="02040503050406030204" pitchFamily="18" charset="0"/>
                              </a:rPr>
                              <m:t>,</m:t>
                            </m:r>
                            <m:r>
                              <a:rPr lang="hr-HR" sz="2000" b="1" i="1">
                                <a:solidFill>
                                  <a:schemeClr val="tx1"/>
                                </a:solidFill>
                                <a:latin typeface="Cambria Math" panose="02040503050406030204" pitchFamily="18" charset="0"/>
                              </a:rPr>
                              <m:t>𝒊</m:t>
                            </m:r>
                          </m:sub>
                        </m:sSub>
                        <m:r>
                          <a:rPr lang="hr-HR" sz="2000" b="1" i="1" smtClean="0">
                            <a:solidFill>
                              <a:schemeClr val="tx1"/>
                            </a:solidFill>
                            <a:latin typeface="Cambria Math" panose="02040503050406030204" pitchFamily="18" charset="0"/>
                          </a:rPr>
                          <m:t>/</m:t>
                        </m:r>
                      </m:e>
                    </m:nary>
                    <m:sSub>
                      <m:sSubPr>
                        <m:ctrlPr>
                          <a:rPr lang="en-US" sz="2000" b="1" i="1" smtClean="0">
                            <a:solidFill>
                              <a:schemeClr val="tx1"/>
                            </a:solidFill>
                            <a:latin typeface="Cambria Math" panose="02040503050406030204" pitchFamily="18" charset="0"/>
                          </a:rPr>
                        </m:ctrlPr>
                      </m:sSubPr>
                      <m:e>
                        <m:r>
                          <a:rPr lang="hr-HR" sz="2000" b="1" i="1" smtClean="0">
                            <a:solidFill>
                              <a:schemeClr val="tx1"/>
                            </a:solidFill>
                            <a:latin typeface="Cambria Math" panose="02040503050406030204" pitchFamily="18" charset="0"/>
                          </a:rPr>
                          <m:t>𝑽</m:t>
                        </m:r>
                      </m:e>
                      <m:sub>
                        <m:r>
                          <a:rPr lang="hr-HR" sz="2000" b="1" i="1" smtClean="0">
                            <a:solidFill>
                              <a:schemeClr val="tx1"/>
                            </a:solidFill>
                            <a:latin typeface="Cambria Math" panose="02040503050406030204" pitchFamily="18" charset="0"/>
                          </a:rPr>
                          <m:t>𝑭</m:t>
                        </m:r>
                      </m:sub>
                    </m:sSub>
                  </m:oMath>
                </a14:m>
                <a:r>
                  <a:rPr lang="hr-HR" sz="2000" b="1" dirty="0">
                    <a:solidFill>
                      <a:schemeClr val="tx1"/>
                    </a:solidFill>
                    <a:latin typeface="UniZgLight" panose="02000503000000020003" pitchFamily="50" charset="-18"/>
                  </a:rPr>
                  <a:t>  jedn. 27 postaje:</a:t>
                </a:r>
              </a:p>
              <a:p>
                <a14:m>
                  <m:oMath xmlns:m="http://schemas.openxmlformats.org/officeDocument/2006/math">
                    <m:sSubSup>
                      <m:sSubSupPr>
                        <m:ctrlPr>
                          <a:rPr lang="hr-HR" sz="2000" i="1">
                            <a:solidFill>
                              <a:schemeClr val="tx1"/>
                            </a:solidFill>
                            <a:latin typeface="Cambria Math" panose="02040503050406030204" pitchFamily="18" charset="0"/>
                          </a:rPr>
                        </m:ctrlPr>
                      </m:sSubSupPr>
                      <m:e>
                        <m:r>
                          <a:rPr lang="hr-HR" sz="2000" i="1">
                            <a:solidFill>
                              <a:schemeClr val="tx1"/>
                            </a:solidFill>
                            <a:latin typeface="Cambria Math" panose="02040503050406030204" pitchFamily="18" charset="0"/>
                          </a:rPr>
                          <m:t>𝑆𝐸𝑃</m:t>
                        </m:r>
                      </m:e>
                      <m:sub>
                        <m:r>
                          <a:rPr lang="hr-HR" sz="2000" i="1">
                            <a:solidFill>
                              <a:schemeClr val="tx1"/>
                            </a:solidFill>
                            <a:latin typeface="Cambria Math" panose="02040503050406030204" pitchFamily="18" charset="0"/>
                          </a:rPr>
                          <m:t>𝑁</m:t>
                        </m:r>
                      </m:sub>
                      <m:sup>
                        <m:r>
                          <a:rPr lang="hr-HR" sz="2000" i="1">
                            <a:solidFill>
                              <a:schemeClr val="tx1"/>
                            </a:solidFill>
                            <a:latin typeface="Cambria Math" panose="02040503050406030204" pitchFamily="18" charset="0"/>
                          </a:rPr>
                          <m:t>𝑅𝑂</m:t>
                        </m:r>
                      </m:sup>
                    </m:sSubSup>
                    <m:r>
                      <a:rPr lang="hr-HR" sz="2000" b="1" i="1" smtClean="0">
                        <a:solidFill>
                          <a:schemeClr val="tx1"/>
                        </a:solidFill>
                        <a:latin typeface="Cambria Math" panose="02040503050406030204" pitchFamily="18" charset="0"/>
                      </a:rPr>
                      <m:t>=</m:t>
                    </m:r>
                    <m:f>
                      <m:fPr>
                        <m:ctrlPr>
                          <a:rPr lang="hr-HR" sz="2000" b="1" i="1">
                            <a:solidFill>
                              <a:schemeClr val="tx1"/>
                            </a:solidFill>
                            <a:latin typeface="Cambria Math" panose="02040503050406030204" pitchFamily="18" charset="0"/>
                          </a:rPr>
                        </m:ctrlPr>
                      </m:fPr>
                      <m:num>
                        <m:nary>
                          <m:naryPr>
                            <m:chr m:val="∑"/>
                            <m:limLoc m:val="subSup"/>
                            <m:ctrlPr>
                              <a:rPr lang="hr-HR" sz="2000" b="1" i="1">
                                <a:solidFill>
                                  <a:schemeClr val="tx1"/>
                                </a:solidFill>
                                <a:latin typeface="Cambria Math" panose="02040503050406030204" pitchFamily="18" charset="0"/>
                              </a:rPr>
                            </m:ctrlPr>
                          </m:naryPr>
                          <m:sub>
                            <m:r>
                              <m:rPr>
                                <m:brk m:alnAt="25"/>
                              </m:rPr>
                              <a:rPr lang="hr-HR" sz="2000" b="1" i="1">
                                <a:solidFill>
                                  <a:schemeClr val="tx1"/>
                                </a:solidFill>
                                <a:latin typeface="Cambria Math" panose="02040503050406030204" pitchFamily="18" charset="0"/>
                              </a:rPr>
                              <m:t>𝒊</m:t>
                            </m:r>
                            <m:r>
                              <a:rPr lang="hr-HR" sz="2000" b="1" i="1">
                                <a:solidFill>
                                  <a:schemeClr val="tx1"/>
                                </a:solidFill>
                                <a:latin typeface="Cambria Math" panose="02040503050406030204" pitchFamily="18" charset="0"/>
                              </a:rPr>
                              <m:t>=</m:t>
                            </m:r>
                            <m:r>
                              <a:rPr lang="hr-HR" sz="2000" b="1" i="1">
                                <a:solidFill>
                                  <a:schemeClr val="tx1"/>
                                </a:solidFill>
                                <a:latin typeface="Cambria Math" panose="02040503050406030204" pitchFamily="18" charset="0"/>
                              </a:rPr>
                              <m:t>𝟏</m:t>
                            </m:r>
                          </m:sub>
                          <m:sup>
                            <m:r>
                              <a:rPr lang="hr-HR" sz="2000" b="1" i="1">
                                <a:solidFill>
                                  <a:schemeClr val="tx1"/>
                                </a:solidFill>
                                <a:latin typeface="Cambria Math" panose="02040503050406030204" pitchFamily="18" charset="0"/>
                              </a:rPr>
                              <m:t>𝑵</m:t>
                            </m:r>
                          </m:sup>
                          <m:e>
                            <m:d>
                              <m:dPr>
                                <m:ctrlPr>
                                  <a:rPr lang="hr-HR" sz="2000" b="1" i="1">
                                    <a:solidFill>
                                      <a:schemeClr val="tx1"/>
                                    </a:solidFill>
                                    <a:latin typeface="Cambria Math" panose="02040503050406030204" pitchFamily="18" charset="0"/>
                                  </a:rPr>
                                </m:ctrlPr>
                              </m:dPr>
                              <m:e>
                                <m:f>
                                  <m:fPr>
                                    <m:ctrlPr>
                                      <a:rPr lang="hr-HR" sz="2000" i="1">
                                        <a:solidFill>
                                          <a:prstClr val="black"/>
                                        </a:solidFill>
                                        <a:latin typeface="Cambria Math" panose="02040503050406030204" pitchFamily="18" charset="0"/>
                                        <a:sym typeface="Symbol" panose="05050102010706020507" pitchFamily="18" charset="2"/>
                                      </a:rPr>
                                    </m:ctrlPr>
                                  </m:fPr>
                                  <m:num>
                                    <m:sSub>
                                      <m:sSubPr>
                                        <m:ctrlPr>
                                          <a:rPr lang="hr-HR" sz="2000" i="1">
                                            <a:solidFill>
                                              <a:prstClr val="black"/>
                                            </a:solidFill>
                                            <a:latin typeface="Cambria Math" panose="02040503050406030204" pitchFamily="18" charset="0"/>
                                            <a:sym typeface="Symbol" panose="05050102010706020507" pitchFamily="18" charset="2"/>
                                          </a:rPr>
                                        </m:ctrlPr>
                                      </m:sSubPr>
                                      <m:e>
                                        <m:r>
                                          <a:rPr lang="hr-HR" sz="2000" i="1">
                                            <a:solidFill>
                                              <a:prstClr val="black"/>
                                            </a:solidFill>
                                            <a:latin typeface="Cambria Math" panose="02040503050406030204" pitchFamily="18" charset="0"/>
                                            <a:sym typeface="Symbol" panose="05050102010706020507" pitchFamily="18" charset="2"/>
                                          </a:rPr>
                                          <m:t>𝑅</m:t>
                                        </m:r>
                                      </m:e>
                                      <m:sub>
                                        <m:r>
                                          <a:rPr lang="hr-HR" sz="2000" i="1">
                                            <a:solidFill>
                                              <a:prstClr val="black"/>
                                            </a:solidFill>
                                            <a:latin typeface="Cambria Math" panose="02040503050406030204" pitchFamily="18" charset="0"/>
                                            <a:sym typeface="Symbol" panose="05050102010706020507" pitchFamily="18" charset="2"/>
                                          </a:rPr>
                                          <m:t>𝑊</m:t>
                                        </m:r>
                                      </m:sub>
                                    </m:sSub>
                                  </m:num>
                                  <m:den>
                                    <m:r>
                                      <a:rPr lang="hr-HR" sz="2000" i="1" baseline="-25000" dirty="0">
                                        <a:solidFill>
                                          <a:prstClr val="black"/>
                                        </a:solidFill>
                                        <a:latin typeface="Cambria Math" panose="02040503050406030204" pitchFamily="18" charset="0"/>
                                        <a:sym typeface="Symbol" panose="05050102010706020507" pitchFamily="18" charset="2"/>
                                      </a:rPr>
                                      <m:t> </m:t>
                                    </m:r>
                                    <m:r>
                                      <a:rPr lang="hr-HR" sz="2000" i="1">
                                        <a:solidFill>
                                          <a:prstClr val="black"/>
                                        </a:solidFill>
                                        <a:latin typeface="Cambria Math" panose="02040503050406030204" pitchFamily="18" charset="0"/>
                                        <a:sym typeface="Symbol" panose="05050102010706020507" pitchFamily="18" charset="2"/>
                                      </a:rPr>
                                      <m:t>1−</m:t>
                                    </m:r>
                                    <m:sSub>
                                      <m:sSubPr>
                                        <m:ctrlPr>
                                          <a:rPr lang="hr-HR" sz="2000" i="1">
                                            <a:solidFill>
                                              <a:prstClr val="black"/>
                                            </a:solidFill>
                                            <a:latin typeface="Cambria Math" panose="02040503050406030204" pitchFamily="18" charset="0"/>
                                            <a:sym typeface="Symbol" panose="05050102010706020507" pitchFamily="18" charset="2"/>
                                          </a:rPr>
                                        </m:ctrlPr>
                                      </m:sSubPr>
                                      <m:e>
                                        <m:r>
                                          <a:rPr lang="hr-HR" sz="2000" i="1">
                                            <a:solidFill>
                                              <a:prstClr val="black"/>
                                            </a:solidFill>
                                            <a:latin typeface="Cambria Math" panose="02040503050406030204" pitchFamily="18" charset="0"/>
                                            <a:sym typeface="Symbol" panose="05050102010706020507" pitchFamily="18" charset="2"/>
                                          </a:rPr>
                                          <m:t>𝑅</m:t>
                                        </m:r>
                                      </m:e>
                                      <m:sub>
                                        <m:r>
                                          <a:rPr lang="hr-HR" sz="2000" i="1">
                                            <a:solidFill>
                                              <a:prstClr val="black"/>
                                            </a:solidFill>
                                            <a:latin typeface="Cambria Math" panose="02040503050406030204" pitchFamily="18" charset="0"/>
                                            <a:sym typeface="Symbol" panose="05050102010706020507" pitchFamily="18" charset="2"/>
                                          </a:rPr>
                                          <m:t>𝑊</m:t>
                                        </m:r>
                                      </m:sub>
                                    </m:sSub>
                                  </m:den>
                                </m:f>
                                <m:r>
                                  <a:rPr lang="hr-HR" sz="2000" b="1" i="1">
                                    <a:solidFill>
                                      <a:prstClr val="black"/>
                                    </a:solidFill>
                                    <a:latin typeface="Cambria Math" panose="02040503050406030204" pitchFamily="18" charset="0"/>
                                    <a:sym typeface="Symbol" panose="05050102010706020507" pitchFamily="18" charset="2"/>
                                  </a:rPr>
                                  <m:t> </m:t>
                                </m:r>
                                <m:f>
                                  <m:fPr>
                                    <m:ctrlPr>
                                      <a:rPr lang="hr-HR" sz="2000" b="1" i="1">
                                        <a:solidFill>
                                          <a:schemeClr val="tx1"/>
                                        </a:solidFill>
                                        <a:latin typeface="Cambria Math" panose="02040503050406030204" pitchFamily="18" charset="0"/>
                                      </a:rPr>
                                    </m:ctrlPr>
                                  </m:fPr>
                                  <m:num>
                                    <m:r>
                                      <a:rPr lang="hr-HR" sz="2000" b="1" i="1">
                                        <a:solidFill>
                                          <a:schemeClr val="tx1"/>
                                        </a:solidFill>
                                        <a:latin typeface="Cambria Math" panose="02040503050406030204" pitchFamily="18" charset="0"/>
                                      </a:rPr>
                                      <m:t>𝒊</m:t>
                                    </m:r>
                                  </m:num>
                                  <m:den>
                                    <m:r>
                                      <a:rPr lang="hr-HR" sz="2000" b="1" i="1">
                                        <a:solidFill>
                                          <a:schemeClr val="tx1"/>
                                        </a:solidFill>
                                        <a:latin typeface="Cambria Math" panose="02040503050406030204" pitchFamily="18" charset="0"/>
                                      </a:rPr>
                                      <m:t>𝑵</m:t>
                                    </m:r>
                                  </m:den>
                                </m:f>
                                <m:sSub>
                                  <m:sSubPr>
                                    <m:ctrlPr>
                                      <a:rPr lang="hr-HR" sz="2000" b="1" i="1">
                                        <a:solidFill>
                                          <a:schemeClr val="tx1"/>
                                        </a:solidFill>
                                        <a:latin typeface="Cambria Math" panose="02040503050406030204" pitchFamily="18" charset="0"/>
                                      </a:rPr>
                                    </m:ctrlPr>
                                  </m:sSubPr>
                                  <m:e>
                                    <m:r>
                                      <a:rPr lang="hr-HR" sz="2000" b="1" i="1">
                                        <a:solidFill>
                                          <a:schemeClr val="tx1"/>
                                        </a:solidFill>
                                        <a:latin typeface="Cambria Math" panose="02040503050406030204" pitchFamily="18" charset="0"/>
                                        <a:sym typeface="Symbol" panose="05050102010706020507" pitchFamily="18" charset="2"/>
                                      </a:rPr>
                                      <m:t></m:t>
                                    </m:r>
                                  </m:e>
                                  <m:sub>
                                    <m:r>
                                      <a:rPr lang="hr-HR" sz="2000" b="1" i="1">
                                        <a:solidFill>
                                          <a:schemeClr val="tx1"/>
                                        </a:solidFill>
                                        <a:latin typeface="Cambria Math" panose="02040503050406030204" pitchFamily="18" charset="0"/>
                                        <a:sym typeface="Symbol" panose="05050102010706020507" pitchFamily="18" charset="2"/>
                                      </a:rPr>
                                      <m:t>𝑭</m:t>
                                    </m:r>
                                  </m:sub>
                                </m:sSub>
                                <m:sSub>
                                  <m:sSubPr>
                                    <m:ctrlPr>
                                      <a:rPr lang="hr-HR" sz="2000" b="1" i="1">
                                        <a:solidFill>
                                          <a:schemeClr val="tx1"/>
                                        </a:solidFill>
                                        <a:latin typeface="Cambria Math" panose="02040503050406030204" pitchFamily="18" charset="0"/>
                                      </a:rPr>
                                    </m:ctrlPr>
                                  </m:sSubPr>
                                  <m:e>
                                    <m:r>
                                      <a:rPr lang="hr-HR" sz="2000" b="1" i="1">
                                        <a:solidFill>
                                          <a:schemeClr val="tx1"/>
                                        </a:solidFill>
                                        <a:latin typeface="Cambria Math" panose="02040503050406030204" pitchFamily="18" charset="0"/>
                                      </a:rPr>
                                      <m:t>+</m:t>
                                    </m:r>
                                    <m:r>
                                      <a:rPr lang="hr-HR" sz="2000" b="1" i="1">
                                        <a:solidFill>
                                          <a:schemeClr val="tx1"/>
                                        </a:solidFill>
                                        <a:latin typeface="Cambria Math" panose="02040503050406030204" pitchFamily="18" charset="0"/>
                                        <a:sym typeface="Symbol" panose="05050102010706020507" pitchFamily="18" charset="2"/>
                                      </a:rPr>
                                      <m:t></m:t>
                                    </m:r>
                                  </m:e>
                                  <m:sub>
                                    <m:r>
                                      <a:rPr lang="hr-HR" sz="2000" b="1" i="1">
                                        <a:solidFill>
                                          <a:schemeClr val="tx1"/>
                                        </a:solidFill>
                                        <a:latin typeface="Cambria Math" panose="02040503050406030204" pitchFamily="18" charset="0"/>
                                        <a:sym typeface="Symbol" panose="05050102010706020507" pitchFamily="18" charset="2"/>
                                      </a:rPr>
                                      <m:t>𝑭</m:t>
                                    </m:r>
                                  </m:sub>
                                </m:sSub>
                              </m:e>
                            </m:d>
                            <m:r>
                              <a:rPr lang="hr-HR" sz="2000" b="1" i="1" smtClean="0">
                                <a:solidFill>
                                  <a:schemeClr val="tx1"/>
                                </a:solidFill>
                                <a:latin typeface="Cambria Math" panose="02040503050406030204" pitchFamily="18" charset="0"/>
                              </a:rPr>
                              <m:t> </m:t>
                            </m:r>
                            <m:r>
                              <a:rPr lang="hr-HR" sz="2000" b="1">
                                <a:solidFill>
                                  <a:schemeClr val="tx1"/>
                                </a:solidFill>
                                <a:latin typeface="Cambria Math" panose="02040503050406030204" pitchFamily="18" charset="0"/>
                              </a:rPr>
                              <m:t>(</m:t>
                            </m:r>
                            <m:r>
                              <a:rPr lang="hr-HR" sz="2000" b="1" i="1">
                                <a:solidFill>
                                  <a:schemeClr val="tx1"/>
                                </a:solidFill>
                                <a:latin typeface="Cambria Math" panose="02040503050406030204" pitchFamily="18" charset="0"/>
                              </a:rPr>
                              <m:t>𝒓</m:t>
                            </m:r>
                            <m:r>
                              <a:rPr lang="hr-HR" sz="2000" b="1" i="1" baseline="-25000">
                                <a:solidFill>
                                  <a:schemeClr val="tx1"/>
                                </a:solidFill>
                                <a:latin typeface="Cambria Math" panose="02040503050406030204" pitchFamily="18" charset="0"/>
                              </a:rPr>
                              <m:t>𝒊</m:t>
                            </m:r>
                            <m:r>
                              <a:rPr lang="hr-HR" sz="2000" b="1" i="1" baseline="-25000">
                                <a:solidFill>
                                  <a:schemeClr val="tx1"/>
                                </a:solidFill>
                                <a:latin typeface="Cambria Math" panose="02040503050406030204" pitchFamily="18" charset="0"/>
                              </a:rPr>
                              <m:t> </m:t>
                            </m:r>
                            <m:r>
                              <a:rPr lang="hr-HR" sz="2000" b="1">
                                <a:solidFill>
                                  <a:schemeClr val="tx1"/>
                                </a:solidFill>
                                <a:latin typeface="Cambria Math" panose="02040503050406030204" pitchFamily="18" charset="0"/>
                              </a:rPr>
                              <m:t>−</m:t>
                            </m:r>
                            <m:sSub>
                              <m:sSubPr>
                                <m:ctrlPr>
                                  <a:rPr lang="hr-HR" sz="2000" b="1" i="1">
                                    <a:solidFill>
                                      <a:schemeClr val="tx1"/>
                                    </a:solidFill>
                                    <a:latin typeface="Cambria Math" panose="02040503050406030204" pitchFamily="18" charset="0"/>
                                  </a:rPr>
                                </m:ctrlPr>
                              </m:sSubPr>
                              <m:e>
                                <m:r>
                                  <a:rPr lang="hr-HR" sz="2000" b="1" i="1">
                                    <a:solidFill>
                                      <a:schemeClr val="tx1"/>
                                    </a:solidFill>
                                    <a:latin typeface="Cambria Math" panose="02040503050406030204" pitchFamily="18" charset="0"/>
                                  </a:rPr>
                                  <m:t> </m:t>
                                </m:r>
                                <m:r>
                                  <a:rPr lang="hr-HR" sz="2000" b="1" i="1">
                                    <a:solidFill>
                                      <a:schemeClr val="tx1"/>
                                    </a:solidFill>
                                    <a:latin typeface="Cambria Math" panose="02040503050406030204" pitchFamily="18" charset="0"/>
                                  </a:rPr>
                                  <m:t>𝒓</m:t>
                                </m:r>
                              </m:e>
                              <m:sub>
                                <m:r>
                                  <a:rPr lang="hr-HR" sz="2000" b="1" i="1">
                                    <a:solidFill>
                                      <a:schemeClr val="tx1"/>
                                    </a:solidFill>
                                    <a:latin typeface="Cambria Math" panose="02040503050406030204" pitchFamily="18" charset="0"/>
                                  </a:rPr>
                                  <m:t>𝒊</m:t>
                                </m:r>
                                <m:r>
                                  <a:rPr lang="hr-HR" sz="2000" b="1" i="1">
                                    <a:solidFill>
                                      <a:schemeClr val="tx1"/>
                                    </a:solidFill>
                                    <a:latin typeface="Cambria Math" panose="02040503050406030204" pitchFamily="18" charset="0"/>
                                  </a:rPr>
                                  <m:t>−</m:t>
                                </m:r>
                                <m:r>
                                  <a:rPr lang="hr-HR" sz="2000" b="1" i="1">
                                    <a:solidFill>
                                      <a:schemeClr val="tx1"/>
                                    </a:solidFill>
                                    <a:latin typeface="Cambria Math" panose="02040503050406030204" pitchFamily="18" charset="0"/>
                                  </a:rPr>
                                  <m:t>𝟏</m:t>
                                </m:r>
                              </m:sub>
                            </m:sSub>
                            <m:r>
                              <a:rPr lang="hr-HR" sz="2000" b="1">
                                <a:solidFill>
                                  <a:schemeClr val="tx1"/>
                                </a:solidFill>
                                <a:latin typeface="Cambria Math" panose="02040503050406030204" pitchFamily="18" charset="0"/>
                              </a:rPr>
                              <m:t>)</m:t>
                            </m:r>
                          </m:e>
                        </m:nary>
                      </m:num>
                      <m:den>
                        <m:r>
                          <m:rPr>
                            <m:nor/>
                          </m:rPr>
                          <a:rPr lang="hr-HR" sz="2000" b="1" i="1" dirty="0">
                            <a:solidFill>
                              <a:schemeClr val="tx1"/>
                            </a:solidFill>
                            <a:latin typeface="UniZgLight" panose="02000503000000020003" pitchFamily="50" charset="-18"/>
                          </a:rPr>
                          <m:t>R</m:t>
                        </m:r>
                        <m:r>
                          <m:rPr>
                            <m:nor/>
                          </m:rPr>
                          <a:rPr lang="hr-HR" sz="2000" b="1" baseline="-25000" dirty="0">
                            <a:solidFill>
                              <a:schemeClr val="tx1"/>
                            </a:solidFill>
                            <a:latin typeface="UniZgLight" panose="02000503000000020003" pitchFamily="50" charset="-18"/>
                          </a:rPr>
                          <m:t>W</m:t>
                        </m:r>
                      </m:den>
                    </m:f>
                  </m:oMath>
                </a14:m>
                <a:r>
                  <a:rPr lang="hr-HR" sz="2000" b="1" dirty="0">
                    <a:solidFill>
                      <a:schemeClr val="tx1"/>
                    </a:solidFill>
                    <a:latin typeface="UniZgLight" panose="02000503000000020003" pitchFamily="50" charset="-18"/>
                  </a:rPr>
                  <a:t>				(28a)</a:t>
                </a:r>
              </a:p>
              <a:p>
                <a:endParaRPr lang="hr-HR" sz="2000" b="1" dirty="0">
                  <a:solidFill>
                    <a:schemeClr val="tx1"/>
                  </a:solidFill>
                  <a:latin typeface="UniZgLight" panose="02000503000000020003" pitchFamily="50" charset="-18"/>
                </a:endParaRPr>
              </a:p>
              <a:p>
                <a14:m>
                  <m:oMath xmlns:m="http://schemas.openxmlformats.org/officeDocument/2006/math">
                    <m:sSubSup>
                      <m:sSubSupPr>
                        <m:ctrlPr>
                          <a:rPr lang="hr-HR" sz="2000" i="1">
                            <a:solidFill>
                              <a:schemeClr val="tx1"/>
                            </a:solidFill>
                            <a:latin typeface="Cambria Math" panose="02040503050406030204" pitchFamily="18" charset="0"/>
                          </a:rPr>
                        </m:ctrlPr>
                      </m:sSubSupPr>
                      <m:e>
                        <m:r>
                          <a:rPr lang="hr-HR" sz="2000" i="1">
                            <a:solidFill>
                              <a:schemeClr val="tx1"/>
                            </a:solidFill>
                            <a:latin typeface="Cambria Math" panose="02040503050406030204" pitchFamily="18" charset="0"/>
                          </a:rPr>
                          <m:t>𝑆𝐸𝑃</m:t>
                        </m:r>
                      </m:e>
                      <m:sub>
                        <m:r>
                          <a:rPr lang="hr-HR" sz="2000" i="1">
                            <a:solidFill>
                              <a:schemeClr val="tx1"/>
                            </a:solidFill>
                            <a:latin typeface="Cambria Math" panose="02040503050406030204" pitchFamily="18" charset="0"/>
                          </a:rPr>
                          <m:t>𝑁</m:t>
                        </m:r>
                      </m:sub>
                      <m:sup>
                        <m:r>
                          <a:rPr lang="hr-HR" sz="2000" i="1">
                            <a:solidFill>
                              <a:schemeClr val="tx1"/>
                            </a:solidFill>
                            <a:latin typeface="Cambria Math" panose="02040503050406030204" pitchFamily="18" charset="0"/>
                          </a:rPr>
                          <m:t>𝑅𝑂</m:t>
                        </m:r>
                      </m:sup>
                    </m:sSubSup>
                  </m:oMath>
                </a14:m>
                <a:r>
                  <a:rPr lang="hr-HR" sz="2000" b="1" dirty="0">
                    <a:solidFill>
                      <a:schemeClr val="tx1"/>
                    </a:solidFill>
                    <a:latin typeface="UniZgLight" panose="02000503000000020003" pitchFamily="50" charset="-18"/>
                  </a:rPr>
                  <a:t> = </a:t>
                </a:r>
                <a14:m>
                  <m:oMath xmlns:m="http://schemas.openxmlformats.org/officeDocument/2006/math">
                    <m:f>
                      <m:fPr>
                        <m:ctrlPr>
                          <a:rPr lang="hr-HR" sz="2000" b="1" i="1" dirty="0" smtClean="0">
                            <a:solidFill>
                              <a:schemeClr val="tx1"/>
                            </a:solidFill>
                            <a:latin typeface="Cambria Math" panose="02040503050406030204" pitchFamily="18" charset="0"/>
                          </a:rPr>
                        </m:ctrlPr>
                      </m:fPr>
                      <m:num>
                        <m:sSub>
                          <m:sSubPr>
                            <m:ctrlPr>
                              <a:rPr lang="hr-HR" sz="2000" b="1" i="1" dirty="0" smtClean="0">
                                <a:solidFill>
                                  <a:schemeClr val="tx1"/>
                                </a:solidFill>
                                <a:latin typeface="Cambria Math" panose="02040503050406030204" pitchFamily="18" charset="0"/>
                              </a:rPr>
                            </m:ctrlPr>
                          </m:sSubPr>
                          <m:e>
                            <m:r>
                              <a:rPr lang="hr-HR" sz="2000" b="1" i="1" dirty="0" smtClean="0">
                                <a:solidFill>
                                  <a:schemeClr val="tx1"/>
                                </a:solidFill>
                                <a:latin typeface="Cambria Math" panose="02040503050406030204" pitchFamily="18" charset="0"/>
                                <a:sym typeface="Symbol" panose="05050102010706020507" pitchFamily="18" charset="2"/>
                              </a:rPr>
                              <m:t></m:t>
                            </m:r>
                          </m:e>
                          <m:sub>
                            <m:r>
                              <a:rPr lang="hr-HR" sz="2000" b="1" i="1" dirty="0" smtClean="0">
                                <a:solidFill>
                                  <a:schemeClr val="tx1"/>
                                </a:solidFill>
                                <a:latin typeface="Cambria Math" panose="02040503050406030204" pitchFamily="18" charset="0"/>
                              </a:rPr>
                              <m:t>𝑭</m:t>
                            </m:r>
                          </m:sub>
                        </m:sSub>
                      </m:num>
                      <m:den>
                        <m:sSub>
                          <m:sSubPr>
                            <m:ctrlPr>
                              <a:rPr lang="hr-HR" sz="2000" b="1" i="1" dirty="0" smtClean="0">
                                <a:solidFill>
                                  <a:schemeClr val="tx1"/>
                                </a:solidFill>
                                <a:latin typeface="Cambria Math" panose="02040503050406030204" pitchFamily="18" charset="0"/>
                              </a:rPr>
                            </m:ctrlPr>
                          </m:sSubPr>
                          <m:e>
                            <m:r>
                              <a:rPr lang="hr-HR" sz="2000" b="1" i="1" dirty="0" smtClean="0">
                                <a:solidFill>
                                  <a:schemeClr val="tx1"/>
                                </a:solidFill>
                                <a:latin typeface="Cambria Math" panose="02040503050406030204" pitchFamily="18" charset="0"/>
                              </a:rPr>
                              <m:t>𝑹</m:t>
                            </m:r>
                          </m:e>
                          <m:sub>
                            <m:r>
                              <a:rPr lang="hr-HR" sz="2000" b="1" i="1" dirty="0" smtClean="0">
                                <a:solidFill>
                                  <a:schemeClr val="tx1"/>
                                </a:solidFill>
                                <a:latin typeface="Cambria Math" panose="02040503050406030204" pitchFamily="18" charset="0"/>
                              </a:rPr>
                              <m:t>𝑾</m:t>
                            </m:r>
                          </m:sub>
                        </m:sSub>
                      </m:den>
                    </m:f>
                    <m:nary>
                      <m:naryPr>
                        <m:chr m:val="∑"/>
                        <m:ctrlPr>
                          <a:rPr lang="hr-HR" sz="2000" b="1" i="1" dirty="0" smtClean="0">
                            <a:solidFill>
                              <a:schemeClr val="tx1"/>
                            </a:solidFill>
                            <a:latin typeface="Cambria Math" panose="02040503050406030204" pitchFamily="18" charset="0"/>
                          </a:rPr>
                        </m:ctrlPr>
                      </m:naryPr>
                      <m:sub>
                        <m:r>
                          <m:rPr>
                            <m:brk m:alnAt="23"/>
                          </m:rPr>
                          <a:rPr lang="hr-HR" sz="2000" b="1" i="1" dirty="0" smtClean="0">
                            <a:solidFill>
                              <a:schemeClr val="tx1"/>
                            </a:solidFill>
                            <a:latin typeface="Cambria Math" panose="02040503050406030204" pitchFamily="18" charset="0"/>
                          </a:rPr>
                          <m:t>𝒊</m:t>
                        </m:r>
                        <m:r>
                          <a:rPr lang="hr-HR" sz="2000" b="1" i="1" dirty="0" smtClean="0">
                            <a:solidFill>
                              <a:schemeClr val="tx1"/>
                            </a:solidFill>
                            <a:latin typeface="Cambria Math" panose="02040503050406030204" pitchFamily="18" charset="0"/>
                          </a:rPr>
                          <m:t>−</m:t>
                        </m:r>
                        <m:r>
                          <a:rPr lang="hr-HR" sz="2000" b="1" i="1" dirty="0" smtClean="0">
                            <a:solidFill>
                              <a:schemeClr val="tx1"/>
                            </a:solidFill>
                            <a:latin typeface="Cambria Math" panose="02040503050406030204" pitchFamily="18" charset="0"/>
                          </a:rPr>
                          <m:t>𝟏</m:t>
                        </m:r>
                      </m:sub>
                      <m:sup>
                        <m:r>
                          <a:rPr lang="hr-HR" sz="2000" b="1" i="1" dirty="0" smtClean="0">
                            <a:solidFill>
                              <a:schemeClr val="tx1"/>
                            </a:solidFill>
                            <a:latin typeface="Cambria Math" panose="02040503050406030204" pitchFamily="18" charset="0"/>
                          </a:rPr>
                          <m:t>𝑵</m:t>
                        </m:r>
                      </m:sup>
                      <m:e>
                        <m:d>
                          <m:dPr>
                            <m:ctrlPr>
                              <a:rPr lang="hr-HR" sz="2000" b="1" i="1" dirty="0" smtClean="0">
                                <a:solidFill>
                                  <a:schemeClr val="tx1"/>
                                </a:solidFill>
                                <a:latin typeface="Cambria Math" panose="02040503050406030204" pitchFamily="18" charset="0"/>
                              </a:rPr>
                            </m:ctrlPr>
                          </m:dPr>
                          <m:e>
                            <m:f>
                              <m:fPr>
                                <m:ctrlPr>
                                  <a:rPr lang="hr-HR" sz="2000" i="1">
                                    <a:solidFill>
                                      <a:prstClr val="black"/>
                                    </a:solidFill>
                                    <a:latin typeface="Cambria Math" panose="02040503050406030204" pitchFamily="18" charset="0"/>
                                    <a:sym typeface="Symbol" panose="05050102010706020507" pitchFamily="18" charset="2"/>
                                  </a:rPr>
                                </m:ctrlPr>
                              </m:fPr>
                              <m:num>
                                <m:sSub>
                                  <m:sSubPr>
                                    <m:ctrlPr>
                                      <a:rPr lang="hr-HR" sz="2000" i="1">
                                        <a:solidFill>
                                          <a:prstClr val="black"/>
                                        </a:solidFill>
                                        <a:latin typeface="Cambria Math" panose="02040503050406030204" pitchFamily="18" charset="0"/>
                                        <a:sym typeface="Symbol" panose="05050102010706020507" pitchFamily="18" charset="2"/>
                                      </a:rPr>
                                    </m:ctrlPr>
                                  </m:sSubPr>
                                  <m:e>
                                    <m:r>
                                      <a:rPr lang="hr-HR" sz="2000" i="1">
                                        <a:solidFill>
                                          <a:prstClr val="black"/>
                                        </a:solidFill>
                                        <a:latin typeface="Cambria Math" panose="02040503050406030204" pitchFamily="18" charset="0"/>
                                        <a:sym typeface="Symbol" panose="05050102010706020507" pitchFamily="18" charset="2"/>
                                      </a:rPr>
                                      <m:t>𝑅</m:t>
                                    </m:r>
                                  </m:e>
                                  <m:sub>
                                    <m:r>
                                      <a:rPr lang="hr-HR" sz="2000" i="1">
                                        <a:solidFill>
                                          <a:prstClr val="black"/>
                                        </a:solidFill>
                                        <a:latin typeface="Cambria Math" panose="02040503050406030204" pitchFamily="18" charset="0"/>
                                        <a:sym typeface="Symbol" panose="05050102010706020507" pitchFamily="18" charset="2"/>
                                      </a:rPr>
                                      <m:t>𝑊</m:t>
                                    </m:r>
                                  </m:sub>
                                </m:sSub>
                              </m:num>
                              <m:den>
                                <m:r>
                                  <a:rPr lang="hr-HR" sz="2000" i="1" baseline="-25000" dirty="0">
                                    <a:solidFill>
                                      <a:prstClr val="black"/>
                                    </a:solidFill>
                                    <a:latin typeface="Cambria Math" panose="02040503050406030204" pitchFamily="18" charset="0"/>
                                    <a:sym typeface="Symbol" panose="05050102010706020507" pitchFamily="18" charset="2"/>
                                  </a:rPr>
                                  <m:t> </m:t>
                                </m:r>
                                <m:r>
                                  <a:rPr lang="hr-HR" sz="2000" i="1">
                                    <a:solidFill>
                                      <a:prstClr val="black"/>
                                    </a:solidFill>
                                    <a:latin typeface="Cambria Math" panose="02040503050406030204" pitchFamily="18" charset="0"/>
                                    <a:sym typeface="Symbol" panose="05050102010706020507" pitchFamily="18" charset="2"/>
                                  </a:rPr>
                                  <m:t>1−</m:t>
                                </m:r>
                                <m:sSub>
                                  <m:sSubPr>
                                    <m:ctrlPr>
                                      <a:rPr lang="hr-HR" sz="2000" i="1">
                                        <a:solidFill>
                                          <a:prstClr val="black"/>
                                        </a:solidFill>
                                        <a:latin typeface="Cambria Math" panose="02040503050406030204" pitchFamily="18" charset="0"/>
                                        <a:sym typeface="Symbol" panose="05050102010706020507" pitchFamily="18" charset="2"/>
                                      </a:rPr>
                                    </m:ctrlPr>
                                  </m:sSubPr>
                                  <m:e>
                                    <m:r>
                                      <a:rPr lang="hr-HR" sz="2000" i="1">
                                        <a:solidFill>
                                          <a:prstClr val="black"/>
                                        </a:solidFill>
                                        <a:latin typeface="Cambria Math" panose="02040503050406030204" pitchFamily="18" charset="0"/>
                                        <a:sym typeface="Symbol" panose="05050102010706020507" pitchFamily="18" charset="2"/>
                                      </a:rPr>
                                      <m:t>𝑅</m:t>
                                    </m:r>
                                  </m:e>
                                  <m:sub>
                                    <m:r>
                                      <a:rPr lang="hr-HR" sz="2000" i="1">
                                        <a:solidFill>
                                          <a:prstClr val="black"/>
                                        </a:solidFill>
                                        <a:latin typeface="Cambria Math" panose="02040503050406030204" pitchFamily="18" charset="0"/>
                                        <a:sym typeface="Symbol" panose="05050102010706020507" pitchFamily="18" charset="2"/>
                                      </a:rPr>
                                      <m:t>𝑊</m:t>
                                    </m:r>
                                  </m:sub>
                                </m:sSub>
                              </m:den>
                            </m:f>
                            <m:f>
                              <m:fPr>
                                <m:ctrlPr>
                                  <a:rPr lang="hr-HR" sz="2000" i="1">
                                    <a:solidFill>
                                      <a:prstClr val="black"/>
                                    </a:solidFill>
                                    <a:latin typeface="Cambria Math" panose="02040503050406030204" pitchFamily="18" charset="0"/>
                                    <a:sym typeface="Symbol" panose="05050102010706020507" pitchFamily="18" charset="2"/>
                                  </a:rPr>
                                </m:ctrlPr>
                              </m:fPr>
                              <m:num>
                                <m:r>
                                  <a:rPr lang="hr-HR" sz="2000" i="1">
                                    <a:solidFill>
                                      <a:prstClr val="black"/>
                                    </a:solidFill>
                                    <a:latin typeface="Cambria Math" panose="02040503050406030204" pitchFamily="18" charset="0"/>
                                    <a:sym typeface="Symbol" panose="05050102010706020507" pitchFamily="18" charset="2"/>
                                  </a:rPr>
                                  <m:t>𝑖</m:t>
                                </m:r>
                              </m:num>
                              <m:den>
                                <m:r>
                                  <a:rPr lang="hr-HR" sz="2000" i="1">
                                    <a:solidFill>
                                      <a:prstClr val="black"/>
                                    </a:solidFill>
                                    <a:latin typeface="Cambria Math" panose="02040503050406030204" pitchFamily="18" charset="0"/>
                                    <a:sym typeface="Symbol" panose="05050102010706020507" pitchFamily="18" charset="2"/>
                                  </a:rPr>
                                  <m:t>𝑁</m:t>
                                </m:r>
                              </m:den>
                            </m:f>
                            <m:r>
                              <m:rPr>
                                <m:nor/>
                              </m:rPr>
                              <a:rPr lang="el-GR" sz="2000" i="1" dirty="0">
                                <a:solidFill>
                                  <a:prstClr val="black"/>
                                </a:solidFill>
                                <a:sym typeface="Symbol" panose="05050102010706020507" pitchFamily="18" charset="2"/>
                              </a:rPr>
                              <m:t> </m:t>
                            </m:r>
                            <m:r>
                              <m:rPr>
                                <m:nor/>
                              </m:rPr>
                              <a:rPr lang="hr-HR" sz="2000" dirty="0">
                                <a:solidFill>
                                  <a:prstClr val="black"/>
                                </a:solidFill>
                                <a:latin typeface="UniZgLight" panose="02000503000000020003" pitchFamily="50" charset="-18"/>
                                <a:sym typeface="Symbol" panose="05050102010706020507" pitchFamily="18" charset="2"/>
                              </a:rPr>
                              <m:t>+ 1</m:t>
                            </m:r>
                          </m:e>
                        </m:d>
                      </m:e>
                    </m:nary>
                    <m:r>
                      <a:rPr lang="hr-HR" sz="2000" b="1">
                        <a:solidFill>
                          <a:schemeClr val="tx1"/>
                        </a:solidFill>
                        <a:latin typeface="Cambria Math" panose="02040503050406030204" pitchFamily="18" charset="0"/>
                      </a:rPr>
                      <m:t>(</m:t>
                    </m:r>
                    <m:r>
                      <a:rPr lang="hr-HR" sz="2000" b="1" i="1">
                        <a:solidFill>
                          <a:schemeClr val="tx1"/>
                        </a:solidFill>
                        <a:latin typeface="Cambria Math" panose="02040503050406030204" pitchFamily="18" charset="0"/>
                      </a:rPr>
                      <m:t>𝒓</m:t>
                    </m:r>
                    <m:r>
                      <a:rPr lang="hr-HR" sz="2000" b="1" i="1" baseline="-25000">
                        <a:solidFill>
                          <a:schemeClr val="tx1"/>
                        </a:solidFill>
                        <a:latin typeface="Cambria Math" panose="02040503050406030204" pitchFamily="18" charset="0"/>
                      </a:rPr>
                      <m:t>𝒊</m:t>
                    </m:r>
                    <m:r>
                      <a:rPr lang="hr-HR" sz="2000" b="1" i="1" baseline="-25000">
                        <a:solidFill>
                          <a:schemeClr val="tx1"/>
                        </a:solidFill>
                        <a:latin typeface="Cambria Math" panose="02040503050406030204" pitchFamily="18" charset="0"/>
                      </a:rPr>
                      <m:t> </m:t>
                    </m:r>
                    <m:r>
                      <a:rPr lang="hr-HR" sz="2000" b="1">
                        <a:solidFill>
                          <a:schemeClr val="tx1"/>
                        </a:solidFill>
                        <a:latin typeface="Cambria Math" panose="02040503050406030204" pitchFamily="18" charset="0"/>
                      </a:rPr>
                      <m:t>−</m:t>
                    </m:r>
                    <m:sSub>
                      <m:sSubPr>
                        <m:ctrlPr>
                          <a:rPr lang="hr-HR" sz="2000" b="1" i="1">
                            <a:solidFill>
                              <a:schemeClr val="tx1"/>
                            </a:solidFill>
                            <a:latin typeface="Cambria Math" panose="02040503050406030204" pitchFamily="18" charset="0"/>
                          </a:rPr>
                        </m:ctrlPr>
                      </m:sSubPr>
                      <m:e>
                        <m:r>
                          <a:rPr lang="hr-HR" sz="2000" b="1" i="1">
                            <a:solidFill>
                              <a:schemeClr val="tx1"/>
                            </a:solidFill>
                            <a:latin typeface="Cambria Math" panose="02040503050406030204" pitchFamily="18" charset="0"/>
                          </a:rPr>
                          <m:t> </m:t>
                        </m:r>
                        <m:r>
                          <a:rPr lang="hr-HR" sz="2000" b="1" i="1">
                            <a:solidFill>
                              <a:schemeClr val="tx1"/>
                            </a:solidFill>
                            <a:latin typeface="Cambria Math" panose="02040503050406030204" pitchFamily="18" charset="0"/>
                          </a:rPr>
                          <m:t>𝒓</m:t>
                        </m:r>
                      </m:e>
                      <m:sub>
                        <m:r>
                          <a:rPr lang="hr-HR" sz="2000" b="1" i="1">
                            <a:solidFill>
                              <a:schemeClr val="tx1"/>
                            </a:solidFill>
                            <a:latin typeface="Cambria Math" panose="02040503050406030204" pitchFamily="18" charset="0"/>
                          </a:rPr>
                          <m:t>𝒊</m:t>
                        </m:r>
                        <m:r>
                          <a:rPr lang="hr-HR" sz="2000" b="1" i="1">
                            <a:solidFill>
                              <a:schemeClr val="tx1"/>
                            </a:solidFill>
                            <a:latin typeface="Cambria Math" panose="02040503050406030204" pitchFamily="18" charset="0"/>
                          </a:rPr>
                          <m:t>−</m:t>
                        </m:r>
                        <m:r>
                          <a:rPr lang="hr-HR" sz="2000" b="1" i="1">
                            <a:solidFill>
                              <a:schemeClr val="tx1"/>
                            </a:solidFill>
                            <a:latin typeface="Cambria Math" panose="02040503050406030204" pitchFamily="18" charset="0"/>
                          </a:rPr>
                          <m:t>𝟏</m:t>
                        </m:r>
                      </m:sub>
                    </m:sSub>
                    <m:r>
                      <a:rPr lang="hr-HR" sz="2000" b="1">
                        <a:solidFill>
                          <a:schemeClr val="tx1"/>
                        </a:solidFill>
                        <a:latin typeface="Cambria Math" panose="02040503050406030204" pitchFamily="18" charset="0"/>
                      </a:rPr>
                      <m:t>)</m:t>
                    </m:r>
                  </m:oMath>
                </a14:m>
                <a:r>
                  <a:rPr lang="hr-HR" sz="2000" b="1" dirty="0">
                    <a:solidFill>
                      <a:schemeClr val="tx1"/>
                    </a:solidFill>
                    <a:latin typeface="UniZgLight" panose="02000503000000020003" pitchFamily="50" charset="-18"/>
                  </a:rPr>
                  <a:t>			(28b)</a:t>
                </a:r>
              </a:p>
              <a:p>
                <a:endParaRPr lang="hr-HR" sz="2000" b="1" dirty="0">
                  <a:solidFill>
                    <a:schemeClr val="tx1"/>
                  </a:solidFill>
                  <a:latin typeface="UniZgLight" panose="02000503000000020003" pitchFamily="50" charset="-18"/>
                </a:endParaRPr>
              </a:p>
              <a:p>
                <a:r>
                  <a:rPr lang="hr-HR" sz="2000" b="1" dirty="0">
                    <a:solidFill>
                      <a:schemeClr val="tx1"/>
                    </a:solidFill>
                    <a:latin typeface="UniZgLight" panose="02000503000000020003" pitchFamily="50" charset="-18"/>
                  </a:rPr>
                  <a:t>Supstitucijom jednadžbe 26a u 28b, dolazimo do sljedeće jednadžbe:</a:t>
                </a:r>
              </a:p>
              <a:p>
                <a14:m>
                  <m:oMath xmlns:m="http://schemas.openxmlformats.org/officeDocument/2006/math">
                    <m:sSubSup>
                      <m:sSubSupPr>
                        <m:ctrlPr>
                          <a:rPr lang="hr-HR" sz="2000" i="1">
                            <a:solidFill>
                              <a:schemeClr val="tx1"/>
                            </a:solidFill>
                            <a:latin typeface="Cambria Math" panose="02040503050406030204" pitchFamily="18" charset="0"/>
                          </a:rPr>
                        </m:ctrlPr>
                      </m:sSubSupPr>
                      <m:e>
                        <m:r>
                          <a:rPr lang="hr-HR" sz="2000" i="1">
                            <a:solidFill>
                              <a:schemeClr val="tx1"/>
                            </a:solidFill>
                            <a:latin typeface="Cambria Math" panose="02040503050406030204" pitchFamily="18" charset="0"/>
                          </a:rPr>
                          <m:t>𝑆𝐸𝑃</m:t>
                        </m:r>
                      </m:e>
                      <m:sub>
                        <m:r>
                          <a:rPr lang="hr-HR" sz="2000" i="1">
                            <a:solidFill>
                              <a:schemeClr val="tx1"/>
                            </a:solidFill>
                            <a:latin typeface="Cambria Math" panose="02040503050406030204" pitchFamily="18" charset="0"/>
                          </a:rPr>
                          <m:t>𝑁</m:t>
                        </m:r>
                      </m:sub>
                      <m:sup>
                        <m:r>
                          <a:rPr lang="hr-HR" sz="2000" i="1">
                            <a:solidFill>
                              <a:schemeClr val="tx1"/>
                            </a:solidFill>
                            <a:latin typeface="Cambria Math" panose="02040503050406030204" pitchFamily="18" charset="0"/>
                          </a:rPr>
                          <m:t>𝑅𝑂</m:t>
                        </m:r>
                      </m:sup>
                    </m:sSubSup>
                  </m:oMath>
                </a14:m>
                <a:r>
                  <a:rPr lang="hr-HR" sz="2000" b="1" dirty="0">
                    <a:solidFill>
                      <a:schemeClr val="tx1"/>
                    </a:solidFill>
                    <a:latin typeface="UniZgLight" panose="02000503000000020003" pitchFamily="50" charset="-18"/>
                  </a:rPr>
                  <a:t> = </a:t>
                </a:r>
                <a14:m>
                  <m:oMath xmlns:m="http://schemas.openxmlformats.org/officeDocument/2006/math">
                    <m:f>
                      <m:fPr>
                        <m:ctrlPr>
                          <a:rPr lang="hr-HR" sz="2000" b="1" i="1" dirty="0">
                            <a:solidFill>
                              <a:schemeClr val="tx1"/>
                            </a:solidFill>
                            <a:latin typeface="Cambria Math" panose="02040503050406030204" pitchFamily="18" charset="0"/>
                          </a:rPr>
                        </m:ctrlPr>
                      </m:fPr>
                      <m:num>
                        <m:sSub>
                          <m:sSubPr>
                            <m:ctrlPr>
                              <a:rPr lang="hr-HR" sz="2000" b="1" i="1" dirty="0">
                                <a:solidFill>
                                  <a:schemeClr val="tx1"/>
                                </a:solidFill>
                                <a:latin typeface="Cambria Math" panose="02040503050406030204" pitchFamily="18" charset="0"/>
                              </a:rPr>
                            </m:ctrlPr>
                          </m:sSubPr>
                          <m:e>
                            <m:r>
                              <a:rPr lang="hr-HR" sz="2000" b="1" i="1" dirty="0">
                                <a:solidFill>
                                  <a:schemeClr val="tx1"/>
                                </a:solidFill>
                                <a:latin typeface="Cambria Math" panose="02040503050406030204" pitchFamily="18" charset="0"/>
                                <a:sym typeface="Symbol" panose="05050102010706020507" pitchFamily="18" charset="2"/>
                              </a:rPr>
                              <m:t></m:t>
                            </m:r>
                          </m:e>
                          <m:sub>
                            <m:r>
                              <a:rPr lang="hr-HR" sz="2000" b="1" i="1" dirty="0">
                                <a:solidFill>
                                  <a:schemeClr val="tx1"/>
                                </a:solidFill>
                                <a:latin typeface="Cambria Math" panose="02040503050406030204" pitchFamily="18" charset="0"/>
                              </a:rPr>
                              <m:t>𝑭</m:t>
                            </m:r>
                          </m:sub>
                        </m:sSub>
                      </m:num>
                      <m:den>
                        <m:sSub>
                          <m:sSubPr>
                            <m:ctrlPr>
                              <a:rPr lang="hr-HR" sz="2000" b="1" i="1" dirty="0">
                                <a:solidFill>
                                  <a:schemeClr val="tx1"/>
                                </a:solidFill>
                                <a:latin typeface="Cambria Math" panose="02040503050406030204" pitchFamily="18" charset="0"/>
                              </a:rPr>
                            </m:ctrlPr>
                          </m:sSubPr>
                          <m:e>
                            <m:r>
                              <a:rPr lang="hr-HR" sz="2000" b="1" i="1" dirty="0">
                                <a:solidFill>
                                  <a:schemeClr val="tx1"/>
                                </a:solidFill>
                                <a:latin typeface="Cambria Math" panose="02040503050406030204" pitchFamily="18" charset="0"/>
                              </a:rPr>
                              <m:t>𝑹</m:t>
                            </m:r>
                          </m:e>
                          <m:sub>
                            <m:r>
                              <a:rPr lang="hr-HR" sz="2000" b="1" i="1" dirty="0">
                                <a:solidFill>
                                  <a:schemeClr val="tx1"/>
                                </a:solidFill>
                                <a:latin typeface="Cambria Math" panose="02040503050406030204" pitchFamily="18" charset="0"/>
                              </a:rPr>
                              <m:t>𝑾</m:t>
                            </m:r>
                          </m:sub>
                        </m:sSub>
                      </m:den>
                    </m:f>
                    <m:nary>
                      <m:naryPr>
                        <m:chr m:val="∑"/>
                        <m:ctrlPr>
                          <a:rPr lang="hr-HR" sz="2000" b="1" i="1" dirty="0">
                            <a:solidFill>
                              <a:schemeClr val="tx1"/>
                            </a:solidFill>
                            <a:latin typeface="Cambria Math" panose="02040503050406030204" pitchFamily="18" charset="0"/>
                          </a:rPr>
                        </m:ctrlPr>
                      </m:naryPr>
                      <m:sub>
                        <m:r>
                          <m:rPr>
                            <m:brk m:alnAt="23"/>
                          </m:rPr>
                          <a:rPr lang="hr-HR" sz="2000" b="1" i="1" dirty="0">
                            <a:solidFill>
                              <a:schemeClr val="tx1"/>
                            </a:solidFill>
                            <a:latin typeface="Cambria Math" panose="02040503050406030204" pitchFamily="18" charset="0"/>
                          </a:rPr>
                          <m:t>𝒊</m:t>
                        </m:r>
                        <m:r>
                          <a:rPr lang="hr-HR" sz="2000" b="1" i="1" dirty="0">
                            <a:solidFill>
                              <a:schemeClr val="tx1"/>
                            </a:solidFill>
                            <a:latin typeface="Cambria Math" panose="02040503050406030204" pitchFamily="18" charset="0"/>
                          </a:rPr>
                          <m:t>−</m:t>
                        </m:r>
                        <m:r>
                          <a:rPr lang="hr-HR" sz="2000" b="1" i="1" dirty="0">
                            <a:solidFill>
                              <a:schemeClr val="tx1"/>
                            </a:solidFill>
                            <a:latin typeface="Cambria Math" panose="02040503050406030204" pitchFamily="18" charset="0"/>
                          </a:rPr>
                          <m:t>𝟏</m:t>
                        </m:r>
                      </m:sub>
                      <m:sup>
                        <m:r>
                          <a:rPr lang="hr-HR" sz="2000" b="1" i="1" dirty="0">
                            <a:solidFill>
                              <a:schemeClr val="tx1"/>
                            </a:solidFill>
                            <a:latin typeface="Cambria Math" panose="02040503050406030204" pitchFamily="18" charset="0"/>
                          </a:rPr>
                          <m:t>𝑵</m:t>
                        </m:r>
                      </m:sup>
                      <m:e>
                        <m:d>
                          <m:dPr>
                            <m:ctrlPr>
                              <a:rPr lang="hr-HR" sz="2000" b="1" i="1" dirty="0">
                                <a:solidFill>
                                  <a:schemeClr val="tx1"/>
                                </a:solidFill>
                                <a:latin typeface="Cambria Math" panose="02040503050406030204" pitchFamily="18" charset="0"/>
                              </a:rPr>
                            </m:ctrlPr>
                          </m:dPr>
                          <m:e>
                            <m:f>
                              <m:fPr>
                                <m:ctrlPr>
                                  <a:rPr lang="hr-HR" sz="2000" i="1">
                                    <a:solidFill>
                                      <a:prstClr val="black"/>
                                    </a:solidFill>
                                    <a:latin typeface="Cambria Math" panose="02040503050406030204" pitchFamily="18" charset="0"/>
                                    <a:sym typeface="Symbol" panose="05050102010706020507" pitchFamily="18" charset="2"/>
                                  </a:rPr>
                                </m:ctrlPr>
                              </m:fPr>
                              <m:num>
                                <m:r>
                                  <a:rPr lang="hr-HR" sz="2000" b="0" i="1" smtClean="0">
                                    <a:solidFill>
                                      <a:prstClr val="black"/>
                                    </a:solidFill>
                                    <a:latin typeface="Cambria Math" panose="02040503050406030204" pitchFamily="18" charset="0"/>
                                    <a:sym typeface="Symbol" panose="05050102010706020507" pitchFamily="18" charset="2"/>
                                  </a:rPr>
                                  <m:t>1</m:t>
                                </m:r>
                              </m:num>
                              <m:den>
                                <m:r>
                                  <a:rPr lang="hr-HR" sz="2000" i="1" baseline="-25000" dirty="0">
                                    <a:solidFill>
                                      <a:prstClr val="black"/>
                                    </a:solidFill>
                                    <a:latin typeface="Cambria Math" panose="02040503050406030204" pitchFamily="18" charset="0"/>
                                    <a:sym typeface="Symbol" panose="05050102010706020507" pitchFamily="18" charset="2"/>
                                  </a:rPr>
                                  <m:t> </m:t>
                                </m:r>
                                <m:r>
                                  <a:rPr lang="hr-HR" sz="2000" i="1">
                                    <a:solidFill>
                                      <a:prstClr val="black"/>
                                    </a:solidFill>
                                    <a:latin typeface="Cambria Math" panose="02040503050406030204" pitchFamily="18" charset="0"/>
                                    <a:sym typeface="Symbol" panose="05050102010706020507" pitchFamily="18" charset="2"/>
                                  </a:rPr>
                                  <m:t>1−</m:t>
                                </m:r>
                                <m:r>
                                  <a:rPr lang="hr-HR" sz="2000" b="1" i="1">
                                    <a:solidFill>
                                      <a:schemeClr val="tx1"/>
                                    </a:solidFill>
                                    <a:latin typeface="Cambria Math" panose="02040503050406030204" pitchFamily="18" charset="0"/>
                                  </a:rPr>
                                  <m:t>𝒓</m:t>
                                </m:r>
                                <m:r>
                                  <a:rPr lang="hr-HR" sz="2000" b="1" i="1" baseline="-25000">
                                    <a:solidFill>
                                      <a:schemeClr val="tx1"/>
                                    </a:solidFill>
                                    <a:latin typeface="Cambria Math" panose="02040503050406030204" pitchFamily="18" charset="0"/>
                                  </a:rPr>
                                  <m:t>𝒊</m:t>
                                </m:r>
                              </m:den>
                            </m:f>
                          </m:e>
                        </m:d>
                      </m:e>
                    </m:nary>
                    <m:r>
                      <a:rPr lang="hr-HR" sz="2000" b="1">
                        <a:solidFill>
                          <a:schemeClr val="tx1"/>
                        </a:solidFill>
                        <a:latin typeface="Cambria Math" panose="02040503050406030204" pitchFamily="18" charset="0"/>
                      </a:rPr>
                      <m:t>(</m:t>
                    </m:r>
                    <m:r>
                      <a:rPr lang="hr-HR" sz="2000" b="1" i="1">
                        <a:solidFill>
                          <a:schemeClr val="tx1"/>
                        </a:solidFill>
                        <a:latin typeface="Cambria Math" panose="02040503050406030204" pitchFamily="18" charset="0"/>
                      </a:rPr>
                      <m:t>𝒓</m:t>
                    </m:r>
                    <m:r>
                      <a:rPr lang="hr-HR" sz="2000" b="1" i="1" baseline="-25000">
                        <a:solidFill>
                          <a:schemeClr val="tx1"/>
                        </a:solidFill>
                        <a:latin typeface="Cambria Math" panose="02040503050406030204" pitchFamily="18" charset="0"/>
                      </a:rPr>
                      <m:t>𝒊</m:t>
                    </m:r>
                    <m:r>
                      <a:rPr lang="hr-HR" sz="2000" b="1" i="1" baseline="-25000">
                        <a:solidFill>
                          <a:schemeClr val="tx1"/>
                        </a:solidFill>
                        <a:latin typeface="Cambria Math" panose="02040503050406030204" pitchFamily="18" charset="0"/>
                      </a:rPr>
                      <m:t> </m:t>
                    </m:r>
                    <m:r>
                      <a:rPr lang="hr-HR" sz="2000" b="1">
                        <a:solidFill>
                          <a:schemeClr val="tx1"/>
                        </a:solidFill>
                        <a:latin typeface="Cambria Math" panose="02040503050406030204" pitchFamily="18" charset="0"/>
                      </a:rPr>
                      <m:t>−</m:t>
                    </m:r>
                    <m:sSub>
                      <m:sSubPr>
                        <m:ctrlPr>
                          <a:rPr lang="hr-HR" sz="2000" b="1" i="1">
                            <a:solidFill>
                              <a:schemeClr val="tx1"/>
                            </a:solidFill>
                            <a:latin typeface="Cambria Math" panose="02040503050406030204" pitchFamily="18" charset="0"/>
                          </a:rPr>
                        </m:ctrlPr>
                      </m:sSubPr>
                      <m:e>
                        <m:r>
                          <a:rPr lang="hr-HR" sz="2000" b="1" i="1">
                            <a:solidFill>
                              <a:schemeClr val="tx1"/>
                            </a:solidFill>
                            <a:latin typeface="Cambria Math" panose="02040503050406030204" pitchFamily="18" charset="0"/>
                          </a:rPr>
                          <m:t> </m:t>
                        </m:r>
                        <m:r>
                          <a:rPr lang="hr-HR" sz="2000" b="1" i="1">
                            <a:solidFill>
                              <a:schemeClr val="tx1"/>
                            </a:solidFill>
                            <a:latin typeface="Cambria Math" panose="02040503050406030204" pitchFamily="18" charset="0"/>
                          </a:rPr>
                          <m:t>𝒓</m:t>
                        </m:r>
                      </m:e>
                      <m:sub>
                        <m:r>
                          <a:rPr lang="hr-HR" sz="2000" b="1" i="1">
                            <a:solidFill>
                              <a:schemeClr val="tx1"/>
                            </a:solidFill>
                            <a:latin typeface="Cambria Math" panose="02040503050406030204" pitchFamily="18" charset="0"/>
                          </a:rPr>
                          <m:t>𝒊</m:t>
                        </m:r>
                        <m:r>
                          <a:rPr lang="hr-HR" sz="2000" b="1" i="1">
                            <a:solidFill>
                              <a:schemeClr val="tx1"/>
                            </a:solidFill>
                            <a:latin typeface="Cambria Math" panose="02040503050406030204" pitchFamily="18" charset="0"/>
                          </a:rPr>
                          <m:t>−</m:t>
                        </m:r>
                        <m:r>
                          <a:rPr lang="hr-HR" sz="2000" b="1" i="1">
                            <a:solidFill>
                              <a:schemeClr val="tx1"/>
                            </a:solidFill>
                            <a:latin typeface="Cambria Math" panose="02040503050406030204" pitchFamily="18" charset="0"/>
                          </a:rPr>
                          <m:t>𝟏</m:t>
                        </m:r>
                      </m:sub>
                    </m:sSub>
                    <m:r>
                      <a:rPr lang="hr-HR" sz="2000" b="1">
                        <a:solidFill>
                          <a:schemeClr val="tx1"/>
                        </a:solidFill>
                        <a:latin typeface="Cambria Math" panose="02040503050406030204" pitchFamily="18" charset="0"/>
                      </a:rPr>
                      <m:t>)</m:t>
                    </m:r>
                  </m:oMath>
                </a14:m>
                <a:r>
                  <a:rPr lang="hr-HR" sz="2000" b="1" dirty="0">
                    <a:solidFill>
                      <a:schemeClr val="tx1"/>
                    </a:solidFill>
                    <a:latin typeface="UniZgLight" panose="02000503000000020003" pitchFamily="50" charset="-18"/>
                  </a:rPr>
                  <a:t>				(29)</a:t>
                </a:r>
              </a:p>
              <a:p>
                <a:endParaRPr lang="hr-HR" sz="2000" b="1" dirty="0">
                  <a:solidFill>
                    <a:schemeClr val="tx1"/>
                  </a:solidFill>
                  <a:latin typeface="UniZgLight" panose="02000503000000020003" pitchFamily="50" charset="-18"/>
                </a:endParaRPr>
              </a:p>
              <a:p>
                <a:r>
                  <a:rPr lang="hr-HR" sz="2000" b="1" dirty="0">
                    <a:solidFill>
                      <a:schemeClr val="tx1"/>
                    </a:solidFill>
                    <a:latin typeface="UniZgLight" panose="02000503000000020003" pitchFamily="50" charset="-18"/>
                  </a:rPr>
                  <a:t>Kada broj stupnjeva </a:t>
                </a:r>
                <a:r>
                  <a:rPr lang="hr-HR" sz="2000" b="1" i="1" dirty="0">
                    <a:solidFill>
                      <a:schemeClr val="tx1"/>
                    </a:solidFill>
                    <a:latin typeface="UniZgLight" panose="02000503000000020003" pitchFamily="50" charset="-18"/>
                  </a:rPr>
                  <a:t>N</a:t>
                </a:r>
                <a:r>
                  <a:rPr lang="hr-HR" sz="2000" b="1" dirty="0">
                    <a:solidFill>
                      <a:schemeClr val="tx1"/>
                    </a:solidFill>
                    <a:latin typeface="UniZgLight" panose="02000503000000020003" pitchFamily="50" charset="-18"/>
                  </a:rPr>
                  <a:t> teži k beskonačnosti, sumarni izraz može se prikazati integralom s granicama od </a:t>
                </a:r>
                <a:r>
                  <a:rPr lang="hr-HR" sz="2000" b="1" i="1" dirty="0">
                    <a:solidFill>
                      <a:schemeClr val="tx1"/>
                    </a:solidFill>
                    <a:latin typeface="UniZgLight" panose="02000503000000020003" pitchFamily="50" charset="-18"/>
                  </a:rPr>
                  <a:t>r</a:t>
                </a:r>
                <a:r>
                  <a:rPr lang="hr-HR" sz="2000" b="1" baseline="-25000" dirty="0">
                    <a:solidFill>
                      <a:schemeClr val="tx1"/>
                    </a:solidFill>
                    <a:latin typeface="UniZgLight" panose="02000503000000020003" pitchFamily="50" charset="-18"/>
                  </a:rPr>
                  <a:t>i</a:t>
                </a:r>
                <a:r>
                  <a:rPr lang="hr-HR" sz="2000" b="1" dirty="0">
                    <a:solidFill>
                      <a:schemeClr val="tx1"/>
                    </a:solidFill>
                    <a:latin typeface="UniZgLight" panose="02000503000000020003" pitchFamily="50" charset="-18"/>
                  </a:rPr>
                  <a:t>=1 do </a:t>
                </a:r>
                <a:r>
                  <a:rPr lang="hr-HR" sz="2000" b="1" i="1" dirty="0">
                    <a:solidFill>
                      <a:schemeClr val="tx1"/>
                    </a:solidFill>
                    <a:latin typeface="UniZgLight" panose="02000503000000020003" pitchFamily="50" charset="-18"/>
                  </a:rPr>
                  <a:t>r</a:t>
                </a:r>
                <a:r>
                  <a:rPr lang="hr-HR" sz="2000" b="1" baseline="-25000" dirty="0">
                    <a:solidFill>
                      <a:schemeClr val="tx1"/>
                    </a:solidFill>
                    <a:latin typeface="UniZgLight" panose="02000503000000020003" pitchFamily="50" charset="-18"/>
                  </a:rPr>
                  <a:t>i </a:t>
                </a:r>
                <a:r>
                  <a:rPr lang="hr-HR" sz="2000" b="1" dirty="0">
                    <a:solidFill>
                      <a:schemeClr val="tx1"/>
                    </a:solidFill>
                    <a:latin typeface="UniZgLight" panose="02000503000000020003" pitchFamily="50" charset="-18"/>
                  </a:rPr>
                  <a:t>=</a:t>
                </a:r>
                <a:r>
                  <a:rPr lang="hr-HR" sz="2000" b="1" i="1" dirty="0">
                    <a:solidFill>
                      <a:schemeClr val="tx1"/>
                    </a:solidFill>
                    <a:latin typeface="UniZgLight" panose="02000503000000020003" pitchFamily="50" charset="-18"/>
                  </a:rPr>
                  <a:t>R</a:t>
                </a:r>
                <a:r>
                  <a:rPr lang="hr-HR" sz="2000" b="1" baseline="-25000" dirty="0">
                    <a:solidFill>
                      <a:schemeClr val="tx1"/>
                    </a:solidFill>
                    <a:latin typeface="UniZgLight" panose="02000503000000020003" pitchFamily="50" charset="-18"/>
                  </a:rPr>
                  <a:t>W</a:t>
                </a:r>
                <a:r>
                  <a:rPr lang="hr-HR" sz="2000" b="1" dirty="0">
                    <a:solidFill>
                      <a:schemeClr val="tx1"/>
                    </a:solidFill>
                    <a:latin typeface="UniZgLight" panose="02000503000000020003" pitchFamily="50" charset="-18"/>
                  </a:rPr>
                  <a:t> </a:t>
                </a:r>
              </a:p>
              <a:p>
                <a14:m>
                  <m:oMath xmlns:m="http://schemas.openxmlformats.org/officeDocument/2006/math">
                    <m:func>
                      <m:funcPr>
                        <m:ctrlPr>
                          <a:rPr lang="hr-HR" sz="2000" b="1" i="1" smtClean="0">
                            <a:solidFill>
                              <a:schemeClr val="tx1"/>
                            </a:solidFill>
                            <a:latin typeface="Cambria Math" panose="02040503050406030204" pitchFamily="18" charset="0"/>
                          </a:rPr>
                        </m:ctrlPr>
                      </m:funcPr>
                      <m:fName>
                        <m:limLow>
                          <m:limLowPr>
                            <m:ctrlPr>
                              <a:rPr lang="hr-HR" sz="2000" b="1" i="1" smtClean="0">
                                <a:solidFill>
                                  <a:schemeClr val="tx1"/>
                                </a:solidFill>
                                <a:latin typeface="Cambria Math" panose="02040503050406030204" pitchFamily="18" charset="0"/>
                              </a:rPr>
                            </m:ctrlPr>
                          </m:limLowPr>
                          <m:e>
                            <m:r>
                              <m:rPr>
                                <m:sty m:val="p"/>
                              </m:rPr>
                              <a:rPr lang="hr-HR" sz="2000" b="0" i="0" smtClean="0">
                                <a:solidFill>
                                  <a:schemeClr val="tx1"/>
                                </a:solidFill>
                                <a:latin typeface="Cambria Math" panose="02040503050406030204" pitchFamily="18" charset="0"/>
                              </a:rPr>
                              <m:t>lim</m:t>
                            </m:r>
                          </m:e>
                          <m:lim>
                            <m:r>
                              <a:rPr lang="hr-HR" sz="2000" b="1" i="1" smtClean="0">
                                <a:solidFill>
                                  <a:schemeClr val="tx1"/>
                                </a:solidFill>
                                <a:latin typeface="Cambria Math" panose="02040503050406030204" pitchFamily="18" charset="0"/>
                              </a:rPr>
                              <m:t>𝑵</m:t>
                            </m:r>
                            <m:r>
                              <a:rPr lang="hr-HR" sz="2000" b="1" i="1" smtClean="0">
                                <a:solidFill>
                                  <a:schemeClr val="tx1"/>
                                </a:solidFill>
                                <a:latin typeface="Cambria Math" panose="02040503050406030204" pitchFamily="18" charset="0"/>
                                <a:sym typeface="Symbol" panose="05050102010706020507" pitchFamily="18" charset="2"/>
                              </a:rPr>
                              <m:t></m:t>
                            </m:r>
                          </m:lim>
                        </m:limLow>
                      </m:fName>
                      <m:e>
                        <m:sSubSup>
                          <m:sSubSupPr>
                            <m:ctrlPr>
                              <a:rPr lang="hr-HR" sz="2000" i="1">
                                <a:solidFill>
                                  <a:schemeClr val="tx1"/>
                                </a:solidFill>
                                <a:latin typeface="Cambria Math" panose="02040503050406030204" pitchFamily="18" charset="0"/>
                              </a:rPr>
                            </m:ctrlPr>
                          </m:sSubSupPr>
                          <m:e>
                            <m:r>
                              <a:rPr lang="hr-HR" sz="2000" i="1">
                                <a:solidFill>
                                  <a:schemeClr val="tx1"/>
                                </a:solidFill>
                                <a:latin typeface="Cambria Math" panose="02040503050406030204" pitchFamily="18" charset="0"/>
                              </a:rPr>
                              <m:t>𝑆𝐸𝑃</m:t>
                            </m:r>
                          </m:e>
                          <m:sub>
                            <m:r>
                              <a:rPr lang="hr-HR" sz="2000" i="1">
                                <a:solidFill>
                                  <a:schemeClr val="tx1"/>
                                </a:solidFill>
                                <a:latin typeface="Cambria Math" panose="02040503050406030204" pitchFamily="18" charset="0"/>
                              </a:rPr>
                              <m:t>𝑁</m:t>
                            </m:r>
                          </m:sub>
                          <m:sup>
                            <m:r>
                              <a:rPr lang="hr-HR" sz="2000" i="1">
                                <a:solidFill>
                                  <a:schemeClr val="tx1"/>
                                </a:solidFill>
                                <a:latin typeface="Cambria Math" panose="02040503050406030204" pitchFamily="18" charset="0"/>
                              </a:rPr>
                              <m:t>𝑅𝑂</m:t>
                            </m:r>
                          </m:sup>
                        </m:sSubSup>
                      </m:e>
                    </m:func>
                  </m:oMath>
                </a14:m>
                <a:r>
                  <a:rPr lang="hr-HR" sz="2000" b="1" dirty="0">
                    <a:solidFill>
                      <a:schemeClr val="tx1"/>
                    </a:solidFill>
                    <a:latin typeface="UniZgLight" panose="02000503000000020003" pitchFamily="50" charset="-18"/>
                  </a:rPr>
                  <a:t>=</a:t>
                </a:r>
                <a:r>
                  <a:rPr lang="hr-HR" sz="2000" b="1" dirty="0">
                    <a:solidFill>
                      <a:schemeClr val="tx1"/>
                    </a:solidFill>
                  </a:rPr>
                  <a:t> </a:t>
                </a:r>
                <a14:m>
                  <m:oMath xmlns:m="http://schemas.openxmlformats.org/officeDocument/2006/math">
                    <m:f>
                      <m:fPr>
                        <m:ctrlPr>
                          <a:rPr lang="hr-HR" sz="2000" b="1" i="1" dirty="0">
                            <a:solidFill>
                              <a:schemeClr val="tx1"/>
                            </a:solidFill>
                            <a:latin typeface="Cambria Math" panose="02040503050406030204" pitchFamily="18" charset="0"/>
                          </a:rPr>
                        </m:ctrlPr>
                      </m:fPr>
                      <m:num>
                        <m:sSub>
                          <m:sSubPr>
                            <m:ctrlPr>
                              <a:rPr lang="hr-HR" sz="2000" b="1" i="1" dirty="0">
                                <a:solidFill>
                                  <a:schemeClr val="tx1"/>
                                </a:solidFill>
                                <a:latin typeface="Cambria Math" panose="02040503050406030204" pitchFamily="18" charset="0"/>
                              </a:rPr>
                            </m:ctrlPr>
                          </m:sSubPr>
                          <m:e>
                            <m:r>
                              <a:rPr lang="hr-HR" sz="2000" b="1" i="1" dirty="0">
                                <a:solidFill>
                                  <a:schemeClr val="tx1"/>
                                </a:solidFill>
                                <a:latin typeface="Cambria Math" panose="02040503050406030204" pitchFamily="18" charset="0"/>
                                <a:sym typeface="Symbol" panose="05050102010706020507" pitchFamily="18" charset="2"/>
                              </a:rPr>
                              <m:t></m:t>
                            </m:r>
                          </m:e>
                          <m:sub>
                            <m:r>
                              <a:rPr lang="hr-HR" sz="2000" b="1" i="1" dirty="0">
                                <a:solidFill>
                                  <a:schemeClr val="tx1"/>
                                </a:solidFill>
                                <a:latin typeface="Cambria Math" panose="02040503050406030204" pitchFamily="18" charset="0"/>
                              </a:rPr>
                              <m:t>𝑭</m:t>
                            </m:r>
                          </m:sub>
                        </m:sSub>
                      </m:num>
                      <m:den>
                        <m:sSub>
                          <m:sSubPr>
                            <m:ctrlPr>
                              <a:rPr lang="hr-HR" sz="2000" b="1" i="1" dirty="0">
                                <a:solidFill>
                                  <a:schemeClr val="tx1"/>
                                </a:solidFill>
                                <a:latin typeface="Cambria Math" panose="02040503050406030204" pitchFamily="18" charset="0"/>
                              </a:rPr>
                            </m:ctrlPr>
                          </m:sSubPr>
                          <m:e>
                            <m:r>
                              <a:rPr lang="hr-HR" sz="2000" b="1" i="1" dirty="0">
                                <a:solidFill>
                                  <a:schemeClr val="tx1"/>
                                </a:solidFill>
                                <a:latin typeface="Cambria Math" panose="02040503050406030204" pitchFamily="18" charset="0"/>
                              </a:rPr>
                              <m:t>𝑹</m:t>
                            </m:r>
                          </m:e>
                          <m:sub>
                            <m:r>
                              <a:rPr lang="hr-HR" sz="2000" b="1" i="1" dirty="0">
                                <a:solidFill>
                                  <a:schemeClr val="tx1"/>
                                </a:solidFill>
                                <a:latin typeface="Cambria Math" panose="02040503050406030204" pitchFamily="18" charset="0"/>
                              </a:rPr>
                              <m:t>𝑾</m:t>
                            </m:r>
                          </m:sub>
                        </m:sSub>
                      </m:den>
                    </m:f>
                    <m:nary>
                      <m:naryPr>
                        <m:limLoc m:val="undOvr"/>
                        <m:ctrlPr>
                          <a:rPr lang="hr-HR" sz="2000" b="1" i="1" dirty="0" smtClean="0">
                            <a:solidFill>
                              <a:schemeClr val="tx1"/>
                            </a:solidFill>
                            <a:latin typeface="Cambria Math" panose="02040503050406030204" pitchFamily="18" charset="0"/>
                          </a:rPr>
                        </m:ctrlPr>
                      </m:naryPr>
                      <m:sub>
                        <m:r>
                          <m:rPr>
                            <m:brk m:alnAt="24"/>
                          </m:rPr>
                          <a:rPr lang="hr-HR" sz="2000" b="1" i="1" dirty="0" smtClean="0">
                            <a:solidFill>
                              <a:schemeClr val="tx1"/>
                            </a:solidFill>
                            <a:latin typeface="Cambria Math" panose="02040503050406030204" pitchFamily="18" charset="0"/>
                          </a:rPr>
                          <m:t>𝟎</m:t>
                        </m:r>
                      </m:sub>
                      <m:sup>
                        <m:r>
                          <a:rPr lang="hr-HR" sz="2000" b="1" i="1" dirty="0" smtClean="0">
                            <a:solidFill>
                              <a:schemeClr val="tx1"/>
                            </a:solidFill>
                            <a:latin typeface="Cambria Math" panose="02040503050406030204" pitchFamily="18" charset="0"/>
                          </a:rPr>
                          <m:t>𝑹</m:t>
                        </m:r>
                        <m:r>
                          <a:rPr lang="hr-HR" sz="2000" b="1" i="1" baseline="-25000" dirty="0" smtClean="0">
                            <a:solidFill>
                              <a:schemeClr val="tx1"/>
                            </a:solidFill>
                            <a:latin typeface="Cambria Math" panose="02040503050406030204" pitchFamily="18" charset="0"/>
                          </a:rPr>
                          <m:t>𝑾</m:t>
                        </m:r>
                      </m:sup>
                      <m:e>
                        <m:f>
                          <m:fPr>
                            <m:ctrlPr>
                              <a:rPr lang="hr-HR" sz="2000" i="1">
                                <a:solidFill>
                                  <a:prstClr val="black"/>
                                </a:solidFill>
                                <a:latin typeface="Cambria Math" panose="02040503050406030204" pitchFamily="18" charset="0"/>
                                <a:sym typeface="Symbol" panose="05050102010706020507" pitchFamily="18" charset="2"/>
                              </a:rPr>
                            </m:ctrlPr>
                          </m:fPr>
                          <m:num>
                            <m:r>
                              <a:rPr lang="hr-HR" sz="2000" i="1">
                                <a:solidFill>
                                  <a:prstClr val="black"/>
                                </a:solidFill>
                                <a:latin typeface="Cambria Math" panose="02040503050406030204" pitchFamily="18" charset="0"/>
                                <a:sym typeface="Symbol" panose="05050102010706020507" pitchFamily="18" charset="2"/>
                              </a:rPr>
                              <m:t>1</m:t>
                            </m:r>
                          </m:num>
                          <m:den>
                            <m:r>
                              <a:rPr lang="hr-HR" sz="2000" i="1" baseline="-25000" dirty="0">
                                <a:solidFill>
                                  <a:prstClr val="black"/>
                                </a:solidFill>
                                <a:latin typeface="Cambria Math" panose="02040503050406030204" pitchFamily="18" charset="0"/>
                                <a:sym typeface="Symbol" panose="05050102010706020507" pitchFamily="18" charset="2"/>
                              </a:rPr>
                              <m:t> </m:t>
                            </m:r>
                            <m:r>
                              <a:rPr lang="hr-HR" sz="2000" i="1">
                                <a:solidFill>
                                  <a:prstClr val="black"/>
                                </a:solidFill>
                                <a:latin typeface="Cambria Math" panose="02040503050406030204" pitchFamily="18" charset="0"/>
                                <a:sym typeface="Symbol" panose="05050102010706020507" pitchFamily="18" charset="2"/>
                              </a:rPr>
                              <m:t>1−</m:t>
                            </m:r>
                            <m:r>
                              <a:rPr lang="hr-HR" sz="2000" b="1" i="1">
                                <a:solidFill>
                                  <a:schemeClr val="tx1"/>
                                </a:solidFill>
                                <a:latin typeface="Cambria Math" panose="02040503050406030204" pitchFamily="18" charset="0"/>
                              </a:rPr>
                              <m:t>𝒓</m:t>
                            </m:r>
                            <m:r>
                              <a:rPr lang="hr-HR" sz="2000" b="1" i="1" baseline="-25000">
                                <a:solidFill>
                                  <a:schemeClr val="tx1"/>
                                </a:solidFill>
                                <a:latin typeface="Cambria Math" panose="02040503050406030204" pitchFamily="18" charset="0"/>
                              </a:rPr>
                              <m:t>𝒊</m:t>
                            </m:r>
                          </m:den>
                        </m:f>
                        <m:r>
                          <a:rPr lang="hr-HR" sz="2000" b="1" i="1" baseline="-25000" smtClean="0">
                            <a:solidFill>
                              <a:schemeClr val="tx1"/>
                            </a:solidFill>
                            <a:latin typeface="Cambria Math" panose="02040503050406030204" pitchFamily="18" charset="0"/>
                          </a:rPr>
                          <m:t> </m:t>
                        </m:r>
                      </m:e>
                    </m:nary>
                  </m:oMath>
                </a14:m>
                <a:r>
                  <a:rPr lang="hr-HR" sz="2000" b="1" dirty="0">
                    <a:solidFill>
                      <a:schemeClr val="tx1"/>
                    </a:solidFill>
                    <a:latin typeface="UniZgLight" panose="02000503000000020003" pitchFamily="50" charset="-18"/>
                  </a:rPr>
                  <a:t> </a:t>
                </a:r>
                <a:r>
                  <a:rPr lang="hr-HR" sz="2000" b="1" i="1" dirty="0">
                    <a:solidFill>
                      <a:schemeClr val="tx1"/>
                    </a:solidFill>
                    <a:latin typeface="UniZgLight" panose="02000503000000020003" pitchFamily="50" charset="-18"/>
                  </a:rPr>
                  <a:t>dr</a:t>
                </a:r>
                <a:r>
                  <a:rPr lang="hr-HR" sz="2000" b="1" i="1" baseline="-25000" dirty="0">
                    <a:solidFill>
                      <a:schemeClr val="tx1"/>
                    </a:solidFill>
                    <a:latin typeface="UniZgLight" panose="02000503000000020003" pitchFamily="50" charset="-18"/>
                  </a:rPr>
                  <a:t>i				</a:t>
                </a:r>
                <a:r>
                  <a:rPr lang="hr-HR" sz="2000" dirty="0">
                    <a:solidFill>
                      <a:schemeClr val="tx1"/>
                    </a:solidFill>
                    <a:latin typeface="UniZgLight" panose="02000503000000020003" pitchFamily="50" charset="-18"/>
                  </a:rPr>
                  <a:t>(30)</a:t>
                </a:r>
              </a:p>
              <a:p>
                <a:r>
                  <a:rPr lang="hr-HR" sz="2000" dirty="0">
                    <a:solidFill>
                      <a:schemeClr val="tx1"/>
                    </a:solidFill>
                    <a:latin typeface="UniZgLight" panose="02000503000000020003" pitchFamily="50" charset="-18"/>
                  </a:rPr>
                  <a:t>Integracijom, jednadžba 30 postaje:</a:t>
                </a:r>
              </a:p>
              <a:p>
                <a14:m>
                  <m:oMath xmlns:m="http://schemas.openxmlformats.org/officeDocument/2006/math">
                    <m:func>
                      <m:funcPr>
                        <m:ctrlPr>
                          <a:rPr lang="hr-HR" sz="2000" i="1">
                            <a:solidFill>
                              <a:schemeClr val="tx1"/>
                            </a:solidFill>
                            <a:latin typeface="Cambria Math" panose="02040503050406030204" pitchFamily="18" charset="0"/>
                          </a:rPr>
                        </m:ctrlPr>
                      </m:funcPr>
                      <m:fName>
                        <m:limLow>
                          <m:limLowPr>
                            <m:ctrlPr>
                              <a:rPr lang="hr-HR" sz="2000" i="1">
                                <a:solidFill>
                                  <a:schemeClr val="tx1"/>
                                </a:solidFill>
                                <a:latin typeface="Cambria Math" panose="02040503050406030204" pitchFamily="18" charset="0"/>
                              </a:rPr>
                            </m:ctrlPr>
                          </m:limLowPr>
                          <m:e>
                            <m:r>
                              <m:rPr>
                                <m:sty m:val="p"/>
                              </m:rPr>
                              <a:rPr lang="hr-HR" sz="2000" b="0">
                                <a:solidFill>
                                  <a:schemeClr val="tx1"/>
                                </a:solidFill>
                                <a:latin typeface="Cambria Math" panose="02040503050406030204" pitchFamily="18" charset="0"/>
                              </a:rPr>
                              <m:t>lim</m:t>
                            </m:r>
                          </m:e>
                          <m:lim>
                            <m:r>
                              <a:rPr lang="hr-HR" sz="2000" b="0" i="1">
                                <a:solidFill>
                                  <a:schemeClr val="tx1"/>
                                </a:solidFill>
                                <a:latin typeface="Cambria Math" panose="02040503050406030204" pitchFamily="18" charset="0"/>
                              </a:rPr>
                              <m:t>𝑁</m:t>
                            </m:r>
                            <m:r>
                              <a:rPr lang="hr-HR" sz="2000" b="0" i="1">
                                <a:solidFill>
                                  <a:schemeClr val="tx1"/>
                                </a:solidFill>
                                <a:latin typeface="Cambria Math" panose="02040503050406030204" pitchFamily="18" charset="0"/>
                                <a:sym typeface="Symbol" panose="05050102010706020507" pitchFamily="18" charset="2"/>
                              </a:rPr>
                              <m:t></m:t>
                            </m:r>
                          </m:lim>
                        </m:limLow>
                      </m:fName>
                      <m:e>
                        <m:sSubSup>
                          <m:sSubSupPr>
                            <m:ctrlPr>
                              <a:rPr lang="hr-HR" sz="2000" i="1">
                                <a:solidFill>
                                  <a:schemeClr val="tx1"/>
                                </a:solidFill>
                                <a:latin typeface="Cambria Math" panose="02040503050406030204" pitchFamily="18" charset="0"/>
                              </a:rPr>
                            </m:ctrlPr>
                          </m:sSubSupPr>
                          <m:e>
                            <m:r>
                              <a:rPr lang="hr-HR" sz="2000" b="0" i="1">
                                <a:solidFill>
                                  <a:schemeClr val="tx1"/>
                                </a:solidFill>
                                <a:latin typeface="Cambria Math" panose="02040503050406030204" pitchFamily="18" charset="0"/>
                              </a:rPr>
                              <m:t>𝑆𝐸𝑃</m:t>
                            </m:r>
                          </m:e>
                          <m:sub>
                            <m:r>
                              <a:rPr lang="hr-HR" sz="2000" b="0" i="1">
                                <a:solidFill>
                                  <a:schemeClr val="tx1"/>
                                </a:solidFill>
                                <a:latin typeface="Cambria Math" panose="02040503050406030204" pitchFamily="18" charset="0"/>
                              </a:rPr>
                              <m:t>𝑁</m:t>
                            </m:r>
                          </m:sub>
                          <m:sup>
                            <m:r>
                              <a:rPr lang="hr-HR" sz="2000" b="0" i="1">
                                <a:solidFill>
                                  <a:schemeClr val="tx1"/>
                                </a:solidFill>
                                <a:latin typeface="Cambria Math" panose="02040503050406030204" pitchFamily="18" charset="0"/>
                              </a:rPr>
                              <m:t>𝑅𝑂</m:t>
                            </m:r>
                          </m:sup>
                        </m:sSubSup>
                      </m:e>
                    </m:func>
                    <m:r>
                      <m:rPr>
                        <m:nor/>
                      </m:rPr>
                      <a:rPr lang="hr-HR" sz="2000" dirty="0">
                        <a:solidFill>
                          <a:schemeClr val="tx1"/>
                        </a:solidFill>
                        <a:latin typeface="UniZgLight" panose="02000503000000020003" pitchFamily="50" charset="-18"/>
                      </a:rPr>
                      <m:t>=</m:t>
                    </m:r>
                    <m:r>
                      <m:rPr>
                        <m:nor/>
                      </m:rPr>
                      <a:rPr lang="hr-HR" sz="2000" dirty="0">
                        <a:solidFill>
                          <a:schemeClr val="tx1"/>
                        </a:solidFill>
                      </a:rPr>
                      <m:t> </m:t>
                    </m:r>
                    <m:r>
                      <m:rPr>
                        <m:nor/>
                      </m:rPr>
                      <a:rPr lang="hr-HR" sz="2000" i="0" dirty="0" smtClean="0">
                        <a:solidFill>
                          <a:schemeClr val="tx1"/>
                        </a:solidFill>
                      </a:rPr>
                      <m:t>−</m:t>
                    </m:r>
                    <m:f>
                      <m:fPr>
                        <m:ctrlPr>
                          <a:rPr lang="hr-HR" sz="2000" i="1" dirty="0">
                            <a:solidFill>
                              <a:schemeClr val="tx1"/>
                            </a:solidFill>
                            <a:latin typeface="Cambria Math" panose="02040503050406030204" pitchFamily="18" charset="0"/>
                          </a:rPr>
                        </m:ctrlPr>
                      </m:fPr>
                      <m:num>
                        <m:sSub>
                          <m:sSubPr>
                            <m:ctrlPr>
                              <a:rPr lang="hr-HR" sz="2000" i="1" dirty="0">
                                <a:solidFill>
                                  <a:schemeClr val="tx1"/>
                                </a:solidFill>
                                <a:latin typeface="Cambria Math" panose="02040503050406030204" pitchFamily="18" charset="0"/>
                              </a:rPr>
                            </m:ctrlPr>
                          </m:sSubPr>
                          <m:e>
                            <m:r>
                              <a:rPr lang="hr-HR" sz="2000" b="0" i="1" dirty="0">
                                <a:solidFill>
                                  <a:schemeClr val="tx1"/>
                                </a:solidFill>
                                <a:latin typeface="Cambria Math" panose="02040503050406030204" pitchFamily="18" charset="0"/>
                                <a:sym typeface="Symbol" panose="05050102010706020507" pitchFamily="18" charset="2"/>
                              </a:rPr>
                              <m:t></m:t>
                            </m:r>
                          </m:e>
                          <m:sub>
                            <m:r>
                              <a:rPr lang="hr-HR" sz="2000" b="0" i="1" dirty="0">
                                <a:solidFill>
                                  <a:schemeClr val="tx1"/>
                                </a:solidFill>
                                <a:latin typeface="Cambria Math" panose="02040503050406030204" pitchFamily="18" charset="0"/>
                              </a:rPr>
                              <m:t>𝐹</m:t>
                            </m:r>
                          </m:sub>
                        </m:sSub>
                      </m:num>
                      <m:den>
                        <m:sSub>
                          <m:sSubPr>
                            <m:ctrlPr>
                              <a:rPr lang="hr-HR" sz="2000" i="1" dirty="0">
                                <a:solidFill>
                                  <a:schemeClr val="tx1"/>
                                </a:solidFill>
                                <a:latin typeface="Cambria Math" panose="02040503050406030204" pitchFamily="18" charset="0"/>
                              </a:rPr>
                            </m:ctrlPr>
                          </m:sSubPr>
                          <m:e>
                            <m:r>
                              <a:rPr lang="hr-HR" sz="2000" b="0" i="1" dirty="0">
                                <a:solidFill>
                                  <a:schemeClr val="tx1"/>
                                </a:solidFill>
                                <a:latin typeface="Cambria Math" panose="02040503050406030204" pitchFamily="18" charset="0"/>
                              </a:rPr>
                              <m:t>𝑅</m:t>
                            </m:r>
                          </m:e>
                          <m:sub>
                            <m:r>
                              <a:rPr lang="hr-HR" sz="2000" b="0" i="1" dirty="0">
                                <a:solidFill>
                                  <a:schemeClr val="tx1"/>
                                </a:solidFill>
                                <a:latin typeface="Cambria Math" panose="02040503050406030204" pitchFamily="18" charset="0"/>
                              </a:rPr>
                              <m:t>𝑊</m:t>
                            </m:r>
                          </m:sub>
                        </m:sSub>
                      </m:den>
                    </m:f>
                    <m:r>
                      <a:rPr lang="hr-HR" sz="2000" b="0" i="1" dirty="0" smtClean="0">
                        <a:solidFill>
                          <a:schemeClr val="tx1"/>
                        </a:solidFill>
                        <a:latin typeface="Cambria Math" panose="02040503050406030204" pitchFamily="18" charset="0"/>
                      </a:rPr>
                      <m:t> </m:t>
                    </m:r>
                    <m:r>
                      <a:rPr lang="hr-HR" sz="2000" b="0" i="1" dirty="0" smtClean="0">
                        <a:solidFill>
                          <a:schemeClr val="tx1"/>
                        </a:solidFill>
                        <a:latin typeface="Cambria Math" panose="02040503050406030204" pitchFamily="18" charset="0"/>
                      </a:rPr>
                      <m:t>𝑙𝑛</m:t>
                    </m:r>
                    <m:r>
                      <a:rPr lang="hr-HR" sz="2000" b="0" i="1" dirty="0" smtClean="0">
                        <a:solidFill>
                          <a:schemeClr val="tx1"/>
                        </a:solidFill>
                        <a:latin typeface="Cambria Math" panose="02040503050406030204" pitchFamily="18" charset="0"/>
                      </a:rPr>
                      <m:t>(1−</m:t>
                    </m:r>
                  </m:oMath>
                </a14:m>
                <a:r>
                  <a:rPr lang="hr-HR" sz="2000" dirty="0">
                    <a:solidFill>
                      <a:schemeClr val="tx1"/>
                    </a:solidFill>
                  </a:rPr>
                  <a:t> </a:t>
                </a:r>
                <a14:m>
                  <m:oMath xmlns:m="http://schemas.openxmlformats.org/officeDocument/2006/math">
                    <m:sSub>
                      <m:sSubPr>
                        <m:ctrlPr>
                          <a:rPr lang="hr-HR" sz="2000" i="1" dirty="0">
                            <a:solidFill>
                              <a:schemeClr val="tx1"/>
                            </a:solidFill>
                            <a:latin typeface="Cambria Math" panose="02040503050406030204" pitchFamily="18" charset="0"/>
                          </a:rPr>
                        </m:ctrlPr>
                      </m:sSubPr>
                      <m:e>
                        <m:r>
                          <a:rPr lang="hr-HR" sz="2000" b="0" i="1" dirty="0">
                            <a:solidFill>
                              <a:schemeClr val="tx1"/>
                            </a:solidFill>
                            <a:latin typeface="Cambria Math" panose="02040503050406030204" pitchFamily="18" charset="0"/>
                          </a:rPr>
                          <m:t>𝑅</m:t>
                        </m:r>
                      </m:e>
                      <m:sub>
                        <m:r>
                          <a:rPr lang="hr-HR" sz="2000" b="0" i="1" dirty="0">
                            <a:solidFill>
                              <a:schemeClr val="tx1"/>
                            </a:solidFill>
                            <a:latin typeface="Cambria Math" panose="02040503050406030204" pitchFamily="18" charset="0"/>
                          </a:rPr>
                          <m:t>𝑊</m:t>
                        </m:r>
                      </m:sub>
                    </m:sSub>
                  </m:oMath>
                </a14:m>
                <a:r>
                  <a:rPr lang="hr-HR" sz="2000" dirty="0">
                    <a:solidFill>
                      <a:schemeClr val="tx1"/>
                    </a:solidFill>
                    <a:latin typeface="UniZgLight" panose="02000503000000020003" pitchFamily="50" charset="-18"/>
                  </a:rPr>
                  <a:t>)				(31)</a:t>
                </a:r>
              </a:p>
              <a:p>
                <a:endParaRPr lang="hr-HR" sz="2000" dirty="0">
                  <a:solidFill>
                    <a:schemeClr val="tx1"/>
                  </a:solidFill>
                  <a:latin typeface="UniZgLight" panose="02000503000000020003" pitchFamily="50" charset="-18"/>
                </a:endParaRPr>
              </a:p>
            </p:txBody>
          </p:sp>
        </mc:Choice>
        <mc:Fallback xmlns="">
          <p:sp>
            <p:nvSpPr>
              <p:cNvPr id="3" name="Content Placeholder 2">
                <a:extLst>
                  <a:ext uri="{FF2B5EF4-FFF2-40B4-BE49-F238E27FC236}">
                    <a16:creationId xmlns:a16="http://schemas.microsoft.com/office/drawing/2014/main" id="{273F3C5B-64C3-44A8-8A4E-B7D8C47C77E2}"/>
                  </a:ext>
                </a:extLst>
              </p:cNvPr>
              <p:cNvSpPr>
                <a:spLocks noGrp="1" noRot="1" noChangeAspect="1" noMove="1" noResize="1" noEditPoints="1" noAdjustHandles="1" noChangeArrowheads="1" noChangeShapeType="1" noTextEdit="1"/>
              </p:cNvSpPr>
              <p:nvPr>
                <p:ph idx="1"/>
              </p:nvPr>
            </p:nvSpPr>
            <p:spPr>
              <a:xfrm>
                <a:off x="457200" y="332656"/>
                <a:ext cx="8229600" cy="5793507"/>
              </a:xfrm>
              <a:blipFill>
                <a:blip r:embed="rId2"/>
                <a:stretch>
                  <a:fillRect l="-667" t="-8737" r="-593"/>
                </a:stretch>
              </a:blipFill>
            </p:spPr>
            <p:txBody>
              <a:bodyPr/>
              <a:lstStyle/>
              <a:p>
                <a:r>
                  <a:rPr lang="hr-HR">
                    <a:noFill/>
                  </a:rPr>
                  <a:t> </a:t>
                </a:r>
              </a:p>
            </p:txBody>
          </p:sp>
        </mc:Fallback>
      </mc:AlternateContent>
    </p:spTree>
    <p:extLst>
      <p:ext uri="{BB962C8B-B14F-4D97-AF65-F5344CB8AC3E}">
        <p14:creationId xmlns:p14="http://schemas.microsoft.com/office/powerpoint/2010/main" val="1101433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7EA9AC-C3F3-4445-930A-47FFC9F1FE98}"/>
                  </a:ext>
                </a:extLst>
              </p:cNvPr>
              <p:cNvSpPr>
                <a:spLocks noGrp="1"/>
              </p:cNvSpPr>
              <p:nvPr>
                <p:ph idx="1"/>
              </p:nvPr>
            </p:nvSpPr>
            <p:spPr>
              <a:xfrm>
                <a:off x="457200" y="332656"/>
                <a:ext cx="8229600" cy="5976664"/>
              </a:xfrm>
            </p:spPr>
            <p:txBody>
              <a:bodyPr>
                <a:normAutofit lnSpcReduction="10000"/>
              </a:bodyPr>
              <a:lstStyle/>
              <a:p>
                <a14:m>
                  <m:oMath xmlns:m="http://schemas.openxmlformats.org/officeDocument/2006/math">
                    <m:r>
                      <m:rPr>
                        <m:nor/>
                      </m:rPr>
                      <a:rPr lang="hr-HR" sz="2000" dirty="0">
                        <a:solidFill>
                          <a:schemeClr val="tx1"/>
                        </a:solidFill>
                        <a:latin typeface="UniZgLight" panose="02000503000000020003" pitchFamily="50" charset="-18"/>
                      </a:rPr>
                      <m:t>Integracijom</m:t>
                    </m:r>
                    <m:r>
                      <m:rPr>
                        <m:nor/>
                      </m:rPr>
                      <a:rPr lang="hr-HR" sz="2000" dirty="0">
                        <a:solidFill>
                          <a:schemeClr val="tx1"/>
                        </a:solidFill>
                        <a:latin typeface="UniZgLight" panose="02000503000000020003" pitchFamily="50" charset="-18"/>
                      </a:rPr>
                      <m:t>, </m:t>
                    </m:r>
                    <m:r>
                      <m:rPr>
                        <m:nor/>
                      </m:rPr>
                      <a:rPr lang="hr-HR" sz="2000" dirty="0">
                        <a:solidFill>
                          <a:schemeClr val="tx1"/>
                        </a:solidFill>
                        <a:latin typeface="UniZgLight" panose="02000503000000020003" pitchFamily="50" charset="-18"/>
                      </a:rPr>
                      <m:t>jednad</m:t>
                    </m:r>
                    <m:r>
                      <m:rPr>
                        <m:nor/>
                      </m:rPr>
                      <a:rPr lang="hr-HR" sz="2000" dirty="0">
                        <a:solidFill>
                          <a:schemeClr val="tx1"/>
                        </a:solidFill>
                        <a:latin typeface="UniZgLight" panose="02000503000000020003" pitchFamily="50" charset="-18"/>
                      </a:rPr>
                      <m:t>ž</m:t>
                    </m:r>
                    <m:r>
                      <m:rPr>
                        <m:nor/>
                      </m:rPr>
                      <a:rPr lang="hr-HR" sz="2000" dirty="0">
                        <a:solidFill>
                          <a:schemeClr val="tx1"/>
                        </a:solidFill>
                        <a:latin typeface="UniZgLight" panose="02000503000000020003" pitchFamily="50" charset="-18"/>
                      </a:rPr>
                      <m:t>ba</m:t>
                    </m:r>
                    <m:r>
                      <m:rPr>
                        <m:nor/>
                      </m:rPr>
                      <a:rPr lang="hr-HR" sz="2000" dirty="0">
                        <a:solidFill>
                          <a:schemeClr val="tx1"/>
                        </a:solidFill>
                        <a:latin typeface="UniZgLight" panose="02000503000000020003" pitchFamily="50" charset="-18"/>
                      </a:rPr>
                      <m:t> 30 </m:t>
                    </m:r>
                    <m:r>
                      <m:rPr>
                        <m:nor/>
                      </m:rPr>
                      <a:rPr lang="hr-HR" sz="2000" dirty="0">
                        <a:solidFill>
                          <a:schemeClr val="tx1"/>
                        </a:solidFill>
                        <a:latin typeface="UniZgLight" panose="02000503000000020003" pitchFamily="50" charset="-18"/>
                      </a:rPr>
                      <m:t>postaje</m:t>
                    </m:r>
                    <m:r>
                      <m:rPr>
                        <m:nor/>
                      </m:rPr>
                      <a:rPr lang="hr-HR" sz="2000" dirty="0">
                        <a:solidFill>
                          <a:schemeClr val="tx1"/>
                        </a:solidFill>
                        <a:latin typeface="UniZgLight" panose="02000503000000020003" pitchFamily="50" charset="-18"/>
                      </a:rPr>
                      <m:t>:</m:t>
                    </m:r>
                  </m:oMath>
                </a14:m>
                <a:endParaRPr lang="hr-HR" sz="2000" dirty="0">
                  <a:solidFill>
                    <a:schemeClr val="tx1"/>
                  </a:solidFill>
                  <a:latin typeface="UniZgLight" panose="02000503000000020003" pitchFamily="50" charset="-18"/>
                </a:endParaRPr>
              </a:p>
              <a:p>
                <a14:m>
                  <m:oMath xmlns:m="http://schemas.openxmlformats.org/officeDocument/2006/math">
                    <m:func>
                      <m:funcPr>
                        <m:ctrlPr>
                          <a:rPr lang="hr-HR" sz="2000" i="1">
                            <a:solidFill>
                              <a:schemeClr val="tx1"/>
                            </a:solidFill>
                            <a:latin typeface="Cambria Math" panose="02040503050406030204" pitchFamily="18" charset="0"/>
                          </a:rPr>
                        </m:ctrlPr>
                      </m:funcPr>
                      <m:fName>
                        <m:limLow>
                          <m:limLowPr>
                            <m:ctrlPr>
                              <a:rPr lang="hr-HR" sz="2000" i="1">
                                <a:solidFill>
                                  <a:schemeClr val="tx1"/>
                                </a:solidFill>
                                <a:latin typeface="Cambria Math" panose="02040503050406030204" pitchFamily="18" charset="0"/>
                              </a:rPr>
                            </m:ctrlPr>
                          </m:limLowPr>
                          <m:e>
                            <m:r>
                              <m:rPr>
                                <m:sty m:val="p"/>
                              </m:rPr>
                              <a:rPr lang="hr-HR" sz="2000">
                                <a:solidFill>
                                  <a:schemeClr val="tx1"/>
                                </a:solidFill>
                                <a:latin typeface="Cambria Math" panose="02040503050406030204" pitchFamily="18" charset="0"/>
                              </a:rPr>
                              <m:t>lim</m:t>
                            </m:r>
                          </m:e>
                          <m:lim>
                            <m:r>
                              <a:rPr lang="hr-HR" sz="2000" i="1">
                                <a:solidFill>
                                  <a:schemeClr val="tx1"/>
                                </a:solidFill>
                                <a:latin typeface="Cambria Math" panose="02040503050406030204" pitchFamily="18" charset="0"/>
                              </a:rPr>
                              <m:t>𝑁</m:t>
                            </m:r>
                            <m:r>
                              <a:rPr lang="hr-HR" sz="2000" i="1">
                                <a:solidFill>
                                  <a:schemeClr val="tx1"/>
                                </a:solidFill>
                                <a:latin typeface="Cambria Math" panose="02040503050406030204" pitchFamily="18" charset="0"/>
                                <a:sym typeface="Symbol" panose="05050102010706020507" pitchFamily="18" charset="2"/>
                              </a:rPr>
                              <m:t></m:t>
                            </m:r>
                          </m:lim>
                        </m:limLow>
                      </m:fName>
                      <m:e>
                        <m:sSubSup>
                          <m:sSubSupPr>
                            <m:ctrlPr>
                              <a:rPr lang="hr-HR" sz="2000" i="1">
                                <a:solidFill>
                                  <a:schemeClr val="tx1"/>
                                </a:solidFill>
                                <a:latin typeface="Cambria Math" panose="02040503050406030204" pitchFamily="18" charset="0"/>
                              </a:rPr>
                            </m:ctrlPr>
                          </m:sSubSupPr>
                          <m:e>
                            <m:r>
                              <a:rPr lang="hr-HR" sz="2000" i="1">
                                <a:solidFill>
                                  <a:schemeClr val="tx1"/>
                                </a:solidFill>
                                <a:latin typeface="Cambria Math" panose="02040503050406030204" pitchFamily="18" charset="0"/>
                              </a:rPr>
                              <m:t>𝑆𝐸𝑃</m:t>
                            </m:r>
                          </m:e>
                          <m:sub>
                            <m:r>
                              <a:rPr lang="hr-HR" sz="2000" i="1">
                                <a:solidFill>
                                  <a:schemeClr val="tx1"/>
                                </a:solidFill>
                                <a:latin typeface="Cambria Math" panose="02040503050406030204" pitchFamily="18" charset="0"/>
                              </a:rPr>
                              <m:t>𝑁</m:t>
                            </m:r>
                          </m:sub>
                          <m:sup>
                            <m:r>
                              <a:rPr lang="hr-HR" sz="2000" i="1">
                                <a:solidFill>
                                  <a:schemeClr val="tx1"/>
                                </a:solidFill>
                                <a:latin typeface="Cambria Math" panose="02040503050406030204" pitchFamily="18" charset="0"/>
                              </a:rPr>
                              <m:t>𝑅𝑂</m:t>
                            </m:r>
                          </m:sup>
                        </m:sSubSup>
                      </m:e>
                    </m:func>
                    <m:r>
                      <m:rPr>
                        <m:nor/>
                      </m:rPr>
                      <a:rPr lang="hr-HR" sz="2000" dirty="0">
                        <a:solidFill>
                          <a:schemeClr val="tx1"/>
                        </a:solidFill>
                        <a:latin typeface="UniZgLight" panose="02000503000000020003" pitchFamily="50" charset="-18"/>
                      </a:rPr>
                      <m:t>=</m:t>
                    </m:r>
                    <m:r>
                      <m:rPr>
                        <m:nor/>
                      </m:rPr>
                      <a:rPr lang="hr-HR" sz="2000" dirty="0">
                        <a:solidFill>
                          <a:schemeClr val="tx1"/>
                        </a:solidFill>
                      </a:rPr>
                      <m:t> −</m:t>
                    </m:r>
                    <m:f>
                      <m:fPr>
                        <m:ctrlPr>
                          <a:rPr lang="hr-HR" sz="2000" i="1" dirty="0">
                            <a:solidFill>
                              <a:schemeClr val="tx1"/>
                            </a:solidFill>
                            <a:latin typeface="Cambria Math" panose="02040503050406030204" pitchFamily="18" charset="0"/>
                          </a:rPr>
                        </m:ctrlPr>
                      </m:fPr>
                      <m:num>
                        <m:sSub>
                          <m:sSubPr>
                            <m:ctrlPr>
                              <a:rPr lang="hr-HR" sz="2000" i="1" dirty="0">
                                <a:solidFill>
                                  <a:schemeClr val="tx1"/>
                                </a:solidFill>
                                <a:latin typeface="Cambria Math" panose="02040503050406030204" pitchFamily="18" charset="0"/>
                              </a:rPr>
                            </m:ctrlPr>
                          </m:sSubPr>
                          <m:e>
                            <m:r>
                              <a:rPr lang="hr-HR" sz="2000" i="1" dirty="0">
                                <a:solidFill>
                                  <a:schemeClr val="tx1"/>
                                </a:solidFill>
                                <a:latin typeface="Cambria Math" panose="02040503050406030204" pitchFamily="18" charset="0"/>
                                <a:sym typeface="Symbol" panose="05050102010706020507" pitchFamily="18" charset="2"/>
                              </a:rPr>
                              <m:t></m:t>
                            </m:r>
                          </m:e>
                          <m:sub>
                            <m:r>
                              <a:rPr lang="hr-HR" sz="2000" i="1" dirty="0">
                                <a:solidFill>
                                  <a:schemeClr val="tx1"/>
                                </a:solidFill>
                                <a:latin typeface="Cambria Math" panose="02040503050406030204" pitchFamily="18" charset="0"/>
                              </a:rPr>
                              <m:t>𝐹</m:t>
                            </m:r>
                          </m:sub>
                        </m:sSub>
                      </m:num>
                      <m:den>
                        <m:sSub>
                          <m:sSubPr>
                            <m:ctrlPr>
                              <a:rPr lang="hr-HR" sz="2000" i="1" dirty="0">
                                <a:solidFill>
                                  <a:schemeClr val="tx1"/>
                                </a:solidFill>
                                <a:latin typeface="Cambria Math" panose="02040503050406030204" pitchFamily="18" charset="0"/>
                              </a:rPr>
                            </m:ctrlPr>
                          </m:sSubPr>
                          <m:e>
                            <m:r>
                              <a:rPr lang="hr-HR" sz="2000" i="1" dirty="0">
                                <a:solidFill>
                                  <a:schemeClr val="tx1"/>
                                </a:solidFill>
                                <a:latin typeface="Cambria Math" panose="02040503050406030204" pitchFamily="18" charset="0"/>
                              </a:rPr>
                              <m:t>𝑅</m:t>
                            </m:r>
                          </m:e>
                          <m:sub>
                            <m:r>
                              <a:rPr lang="hr-HR" sz="2000" i="1" dirty="0">
                                <a:solidFill>
                                  <a:schemeClr val="tx1"/>
                                </a:solidFill>
                                <a:latin typeface="Cambria Math" panose="02040503050406030204" pitchFamily="18" charset="0"/>
                              </a:rPr>
                              <m:t>𝑊</m:t>
                            </m:r>
                          </m:sub>
                        </m:sSub>
                      </m:den>
                    </m:f>
                    <m:r>
                      <a:rPr lang="hr-HR" sz="2000" i="1" dirty="0">
                        <a:solidFill>
                          <a:schemeClr val="tx1"/>
                        </a:solidFill>
                        <a:latin typeface="Cambria Math" panose="02040503050406030204" pitchFamily="18" charset="0"/>
                      </a:rPr>
                      <m:t> </m:t>
                    </m:r>
                    <m:r>
                      <a:rPr lang="hr-HR" sz="2000" i="1" dirty="0">
                        <a:solidFill>
                          <a:schemeClr val="tx1"/>
                        </a:solidFill>
                        <a:latin typeface="Cambria Math" panose="02040503050406030204" pitchFamily="18" charset="0"/>
                      </a:rPr>
                      <m:t>𝑙𝑛</m:t>
                    </m:r>
                    <m:r>
                      <a:rPr lang="hr-HR" sz="2000" i="1" dirty="0">
                        <a:solidFill>
                          <a:schemeClr val="tx1"/>
                        </a:solidFill>
                        <a:latin typeface="Cambria Math" panose="02040503050406030204" pitchFamily="18" charset="0"/>
                      </a:rPr>
                      <m:t>(1−</m:t>
                    </m:r>
                    <m:r>
                      <m:rPr>
                        <m:nor/>
                      </m:rPr>
                      <a:rPr lang="hr-HR" sz="2000" dirty="0">
                        <a:solidFill>
                          <a:schemeClr val="tx1"/>
                        </a:solidFill>
                      </a:rPr>
                      <m:t> </m:t>
                    </m:r>
                    <m:sSub>
                      <m:sSubPr>
                        <m:ctrlPr>
                          <a:rPr lang="hr-HR" sz="2000" i="1" dirty="0">
                            <a:solidFill>
                              <a:schemeClr val="tx1"/>
                            </a:solidFill>
                            <a:latin typeface="Cambria Math" panose="02040503050406030204" pitchFamily="18" charset="0"/>
                          </a:rPr>
                        </m:ctrlPr>
                      </m:sSubPr>
                      <m:e>
                        <m:r>
                          <a:rPr lang="hr-HR" sz="2000" i="1" dirty="0">
                            <a:solidFill>
                              <a:schemeClr val="tx1"/>
                            </a:solidFill>
                            <a:latin typeface="Cambria Math" panose="02040503050406030204" pitchFamily="18" charset="0"/>
                          </a:rPr>
                          <m:t>𝑅</m:t>
                        </m:r>
                      </m:e>
                      <m:sub>
                        <m:r>
                          <a:rPr lang="hr-HR" sz="2000" i="1" dirty="0">
                            <a:solidFill>
                              <a:schemeClr val="tx1"/>
                            </a:solidFill>
                            <a:latin typeface="Cambria Math" panose="02040503050406030204" pitchFamily="18" charset="0"/>
                          </a:rPr>
                          <m:t>𝑊</m:t>
                        </m:r>
                      </m:sub>
                    </m:sSub>
                    <m:r>
                      <m:rPr>
                        <m:nor/>
                      </m:rPr>
                      <a:rPr lang="hr-HR" sz="2000" dirty="0">
                        <a:solidFill>
                          <a:schemeClr val="tx1"/>
                        </a:solidFill>
                        <a:latin typeface="UniZgLight" panose="02000503000000020003" pitchFamily="50" charset="-18"/>
                      </a:rPr>
                      <m:t>)</m:t>
                    </m:r>
                  </m:oMath>
                </a14:m>
                <a:r>
                  <a:rPr lang="hr-HR" sz="2000" dirty="0"/>
                  <a:t>				</a:t>
                </a:r>
                <a:r>
                  <a:rPr lang="hr-HR" sz="2000" dirty="0">
                    <a:solidFill>
                      <a:schemeClr val="tx1"/>
                    </a:solidFill>
                    <a:latin typeface="UniZgLight" panose="02000503000000020003" pitchFamily="50" charset="-18"/>
                  </a:rPr>
                  <a:t>(31)</a:t>
                </a:r>
              </a:p>
              <a:p>
                <a:r>
                  <a:rPr lang="hr-HR" sz="2000" dirty="0">
                    <a:solidFill>
                      <a:schemeClr val="tx1"/>
                    </a:solidFill>
                    <a:latin typeface="UniZgLight" panose="02000503000000020003" pitchFamily="50" charset="-18"/>
                  </a:rPr>
                  <a:t>Što je ekvivalentno </a:t>
                </a:r>
                <a:r>
                  <a:rPr lang="hr-HR" sz="2000" i="1" dirty="0">
                    <a:solidFill>
                      <a:schemeClr val="tx1"/>
                    </a:solidFill>
                    <a:latin typeface="UniZgLight" panose="02000503000000020003" pitchFamily="50" charset="-18"/>
                  </a:rPr>
                  <a:t>SEP</a:t>
                </a:r>
                <a:r>
                  <a:rPr lang="hr-HR" sz="2000" dirty="0">
                    <a:solidFill>
                      <a:schemeClr val="tx1"/>
                    </a:solidFill>
                    <a:latin typeface="UniZgLight" panose="02000503000000020003" pitchFamily="50" charset="-18"/>
                  </a:rPr>
                  <a:t>-u termodinamički reverzibilnog procesa  (12)</a:t>
                </a:r>
              </a:p>
              <a:p>
                <a:r>
                  <a:rPr lang="hr-HR" sz="2000" dirty="0">
                    <a:solidFill>
                      <a:schemeClr val="tx1"/>
                    </a:solidFill>
                    <a:sym typeface="Symbol"/>
                  </a:rPr>
                  <a:t> </a:t>
                </a:r>
                <a14:m>
                  <m:oMath xmlns:m="http://schemas.openxmlformats.org/officeDocument/2006/math">
                    <m:r>
                      <a:rPr lang="hr-HR" sz="2000" i="1" dirty="0">
                        <a:solidFill>
                          <a:schemeClr val="tx1"/>
                        </a:solidFill>
                        <a:latin typeface="Cambria Math"/>
                        <a:sym typeface="Symbol"/>
                      </a:rPr>
                      <m:t>𝑆𝐸𝑃</m:t>
                    </m:r>
                    <m:r>
                      <m:rPr>
                        <m:sty m:val="p"/>
                      </m:rPr>
                      <a:rPr lang="hr-HR" sz="2000" baseline="-25000" dirty="0">
                        <a:solidFill>
                          <a:schemeClr val="tx1"/>
                        </a:solidFill>
                        <a:latin typeface="Cambria Math"/>
                        <a:sym typeface="Symbol"/>
                      </a:rPr>
                      <m:t>min</m:t>
                    </m:r>
                    <m:r>
                      <m:rPr>
                        <m:nor/>
                      </m:rPr>
                      <a:rPr lang="hr-HR" sz="2000">
                        <a:solidFill>
                          <a:schemeClr val="tx1"/>
                        </a:solidFill>
                        <a:latin typeface="Cambria Math"/>
                        <a:ea typeface="Cambria Math"/>
                      </a:rPr>
                      <m:t>=−</m:t>
                    </m:r>
                    <m:f>
                      <m:fPr>
                        <m:ctrlPr>
                          <a:rPr lang="hr-HR" sz="2000" i="1">
                            <a:solidFill>
                              <a:schemeClr val="tx1"/>
                            </a:solidFill>
                            <a:latin typeface="Cambria Math" panose="02040503050406030204" pitchFamily="18" charset="0"/>
                            <a:ea typeface="Cambria Math"/>
                          </a:rPr>
                        </m:ctrlPr>
                      </m:fPr>
                      <m:num>
                        <m:r>
                          <a:rPr lang="hr-HR" sz="2000" i="1">
                            <a:solidFill>
                              <a:schemeClr val="tx1"/>
                            </a:solidFill>
                            <a:latin typeface="Cambria Math"/>
                            <a:ea typeface="Cambria Math"/>
                            <a:sym typeface="Symbol"/>
                          </a:rPr>
                          <m:t></m:t>
                        </m:r>
                        <m:r>
                          <a:rPr lang="hr-HR" sz="2000" i="1" baseline="-25000">
                            <a:solidFill>
                              <a:schemeClr val="tx1"/>
                            </a:solidFill>
                            <a:latin typeface="Cambria Math"/>
                            <a:ea typeface="Cambria Math"/>
                            <a:sym typeface="Symbol"/>
                          </a:rPr>
                          <m:t>𝐹</m:t>
                        </m:r>
                      </m:num>
                      <m:den>
                        <m:r>
                          <a:rPr lang="hr-HR" sz="2000" i="1">
                            <a:solidFill>
                              <a:schemeClr val="tx1"/>
                            </a:solidFill>
                            <a:latin typeface="Cambria Math"/>
                            <a:ea typeface="Cambria Math"/>
                          </a:rPr>
                          <m:t>𝑅</m:t>
                        </m:r>
                        <m:r>
                          <a:rPr lang="hr-HR" sz="2000" i="1" baseline="-25000">
                            <a:solidFill>
                              <a:schemeClr val="tx1"/>
                            </a:solidFill>
                            <a:latin typeface="Cambria Math"/>
                            <a:ea typeface="Cambria Math"/>
                          </a:rPr>
                          <m:t>𝑤</m:t>
                        </m:r>
                      </m:den>
                    </m:f>
                  </m:oMath>
                </a14:m>
                <a:r>
                  <a:rPr lang="hr-HR" sz="2000" b="1" dirty="0">
                    <a:solidFill>
                      <a:schemeClr val="tx1"/>
                    </a:solidFill>
                    <a:latin typeface="UniZgLight" pitchFamily="50" charset="-18"/>
                  </a:rPr>
                  <a:t> </a:t>
                </a:r>
                <a14:m>
                  <m:oMath xmlns:m="http://schemas.openxmlformats.org/officeDocument/2006/math">
                    <m:r>
                      <a:rPr lang="hr-HR" sz="2000" i="1">
                        <a:solidFill>
                          <a:schemeClr val="tx1"/>
                        </a:solidFill>
                        <a:latin typeface="Cambria Math"/>
                        <a:ea typeface="Cambria Math"/>
                      </a:rPr>
                      <m:t>𝑙𝑛</m:t>
                    </m:r>
                    <m:d>
                      <m:dPr>
                        <m:ctrlPr>
                          <a:rPr lang="hr-HR" sz="2000" i="1">
                            <a:solidFill>
                              <a:schemeClr val="tx1"/>
                            </a:solidFill>
                            <a:latin typeface="Cambria Math" panose="02040503050406030204" pitchFamily="18" charset="0"/>
                            <a:ea typeface="Cambria Math"/>
                          </a:rPr>
                        </m:ctrlPr>
                      </m:dPr>
                      <m:e>
                        <m:r>
                          <a:rPr lang="hr-HR" sz="2000" i="1">
                            <a:solidFill>
                              <a:schemeClr val="tx1"/>
                            </a:solidFill>
                            <a:latin typeface="Cambria Math"/>
                            <a:ea typeface="Cambria Math"/>
                          </a:rPr>
                          <m:t>1−</m:t>
                        </m:r>
                        <m:r>
                          <a:rPr lang="hr-HR" sz="2000" i="1">
                            <a:solidFill>
                              <a:schemeClr val="tx1"/>
                            </a:solidFill>
                            <a:latin typeface="Cambria Math"/>
                            <a:ea typeface="Cambria Math"/>
                          </a:rPr>
                          <m:t>𝑅</m:t>
                        </m:r>
                        <m:r>
                          <m:rPr>
                            <m:sty m:val="p"/>
                          </m:rPr>
                          <a:rPr lang="hr-HR" sz="2000" baseline="-25000">
                            <a:solidFill>
                              <a:schemeClr val="tx1"/>
                            </a:solidFill>
                            <a:latin typeface="Cambria Math"/>
                            <a:ea typeface="Cambria Math"/>
                          </a:rPr>
                          <m:t>w</m:t>
                        </m:r>
                      </m:e>
                    </m:d>
                  </m:oMath>
                </a14:m>
                <a:r>
                  <a:rPr lang="hr-HR" sz="2000" dirty="0">
                    <a:solidFill>
                      <a:schemeClr val="tx1"/>
                    </a:solidFill>
                    <a:latin typeface="UniZgLight" panose="02000503000000020003" pitchFamily="50" charset="-18"/>
                  </a:rPr>
                  <a:t> </a:t>
                </a:r>
              </a:p>
              <a:p>
                <a:r>
                  <a:rPr lang="hr-HR" sz="2000" dirty="0">
                    <a:solidFill>
                      <a:schemeClr val="tx1"/>
                    </a:solidFill>
                    <a:latin typeface="UniZgLight" panose="02000503000000020003" pitchFamily="50" charset="-18"/>
                  </a:rPr>
                  <a:t>i Gibbsovoj energiji separacije (20) </a:t>
                </a:r>
                <a:r>
                  <a:rPr lang="hr-HR" sz="2000" i="1" dirty="0">
                    <a:solidFill>
                      <a:schemeClr val="tx1"/>
                    </a:solidFill>
                    <a:latin typeface="UniZgLight" pitchFamily="50" charset="-18"/>
                  </a:rPr>
                  <a:t>SEP</a:t>
                </a:r>
                <a:r>
                  <a:rPr lang="hr-HR" sz="2000" baseline="-25000" dirty="0">
                    <a:solidFill>
                      <a:schemeClr val="tx1"/>
                    </a:solidFill>
                    <a:latin typeface="UniZgLight" pitchFamily="50" charset="-18"/>
                  </a:rPr>
                  <a:t>min, RO </a:t>
                </a:r>
                <a:r>
                  <a:rPr lang="hr-HR" sz="2000" dirty="0">
                    <a:solidFill>
                      <a:schemeClr val="tx1"/>
                    </a:solidFill>
                    <a:latin typeface="UniZgLight" pitchFamily="50" charset="-18"/>
                  </a:rPr>
                  <a:t>= </a:t>
                </a:r>
                <a14:m>
                  <m:oMath xmlns:m="http://schemas.openxmlformats.org/officeDocument/2006/math">
                    <m:f>
                      <m:fPr>
                        <m:ctrlPr>
                          <a:rPr lang="hr-HR" sz="2000" i="1">
                            <a:solidFill>
                              <a:schemeClr val="tx1"/>
                            </a:solidFill>
                            <a:latin typeface="Cambria Math" panose="02040503050406030204" pitchFamily="18" charset="0"/>
                          </a:rPr>
                        </m:ctrlPr>
                      </m:fPr>
                      <m:num>
                        <m:r>
                          <a:rPr lang="hr-HR" sz="2000" b="0" i="1">
                            <a:solidFill>
                              <a:schemeClr val="tx1"/>
                            </a:solidFill>
                            <a:latin typeface="Cambria Math"/>
                          </a:rPr>
                          <m:t>𝑊</m:t>
                        </m:r>
                        <m:r>
                          <m:rPr>
                            <m:sty m:val="p"/>
                          </m:rPr>
                          <a:rPr lang="hr-HR" sz="2000" b="0" i="1" baseline="-25000">
                            <a:solidFill>
                              <a:schemeClr val="tx1"/>
                            </a:solidFill>
                            <a:latin typeface="Cambria Math"/>
                          </a:rPr>
                          <m:t>rev</m:t>
                        </m:r>
                      </m:num>
                      <m:den>
                        <m:r>
                          <a:rPr lang="hr-HR" sz="2000" b="0" i="1">
                            <a:solidFill>
                              <a:schemeClr val="tx1"/>
                            </a:solidFill>
                            <a:latin typeface="Cambria Math"/>
                          </a:rPr>
                          <m:t>𝑉</m:t>
                        </m:r>
                        <m:r>
                          <m:rPr>
                            <m:sty m:val="p"/>
                          </m:rPr>
                          <a:rPr lang="hr-HR" sz="2000" b="0" i="1" baseline="-25000">
                            <a:solidFill>
                              <a:schemeClr val="tx1"/>
                            </a:solidFill>
                            <a:latin typeface="Cambria Math"/>
                          </a:rPr>
                          <m:t>p</m:t>
                        </m:r>
                      </m:den>
                    </m:f>
                    <m:r>
                      <a:rPr lang="hr-HR" sz="2000" b="0" i="1">
                        <a:solidFill>
                          <a:schemeClr val="tx1"/>
                        </a:solidFill>
                        <a:latin typeface="Cambria Math"/>
                      </a:rPr>
                      <m:t>=</m:t>
                    </m:r>
                  </m:oMath>
                </a14:m>
                <a:r>
                  <a:rPr lang="hr-HR" sz="2000" dirty="0">
                    <a:solidFill>
                      <a:schemeClr val="tx1"/>
                    </a:solidFill>
                    <a:sym typeface="Symbol"/>
                  </a:rPr>
                  <a:t> </a:t>
                </a:r>
                <a14:m>
                  <m:oMath xmlns:m="http://schemas.openxmlformats.org/officeDocument/2006/math">
                    <m:r>
                      <a:rPr lang="hr-HR" sz="2000" b="0" dirty="0">
                        <a:solidFill>
                          <a:schemeClr val="tx1"/>
                        </a:solidFill>
                        <a:latin typeface="Cambria Math"/>
                        <a:sym typeface="Symbol"/>
                      </a:rPr>
                      <m:t>−</m:t>
                    </m:r>
                    <m:f>
                      <m:fPr>
                        <m:ctrlPr>
                          <a:rPr lang="hr-HR" sz="2000" i="1" dirty="0">
                            <a:solidFill>
                              <a:schemeClr val="tx1"/>
                            </a:solidFill>
                            <a:latin typeface="Cambria Math" panose="02040503050406030204" pitchFamily="18" charset="0"/>
                          </a:rPr>
                        </m:ctrlPr>
                      </m:fPr>
                      <m:num>
                        <m:r>
                          <m:rPr>
                            <m:nor/>
                          </m:rPr>
                          <a:rPr lang="hr-HR" sz="2000" i="1" dirty="0">
                            <a:solidFill>
                              <a:schemeClr val="tx1"/>
                            </a:solidFill>
                            <a:latin typeface="UniZgLight" pitchFamily="50" charset="-18"/>
                            <a:sym typeface="Symbol"/>
                          </a:rPr>
                          <m:t></m:t>
                        </m:r>
                        <m:r>
                          <m:rPr>
                            <m:nor/>
                          </m:rPr>
                          <a:rPr lang="hr-HR" sz="2000" baseline="-25000" dirty="0">
                            <a:solidFill>
                              <a:schemeClr val="tx1"/>
                            </a:solidFill>
                            <a:latin typeface="UniZgLight" pitchFamily="50" charset="-18"/>
                          </a:rPr>
                          <m:t>F</m:t>
                        </m:r>
                        <m:r>
                          <m:rPr>
                            <m:nor/>
                          </m:rPr>
                          <a:rPr lang="hr-HR" sz="2000" baseline="-25000" dirty="0">
                            <a:solidFill>
                              <a:schemeClr val="tx1"/>
                            </a:solidFill>
                            <a:latin typeface="UniZgLight" pitchFamily="50" charset="-18"/>
                          </a:rPr>
                          <m:t> </m:t>
                        </m:r>
                      </m:num>
                      <m:den>
                        <m:r>
                          <a:rPr lang="hr-HR" sz="2000" b="0" i="1">
                            <a:solidFill>
                              <a:schemeClr val="tx1"/>
                            </a:solidFill>
                            <a:latin typeface="Cambria Math"/>
                          </a:rPr>
                          <m:t>𝑅</m:t>
                        </m:r>
                        <m:r>
                          <m:rPr>
                            <m:sty m:val="p"/>
                          </m:rPr>
                          <a:rPr lang="hr-HR" sz="2000" b="0" i="1" baseline="-25000">
                            <a:solidFill>
                              <a:schemeClr val="tx1"/>
                            </a:solidFill>
                            <a:latin typeface="Cambria Math"/>
                          </a:rPr>
                          <m:t>W</m:t>
                        </m:r>
                      </m:den>
                    </m:f>
                  </m:oMath>
                </a14:m>
                <a:r>
                  <a:rPr lang="hr-HR" sz="2000" dirty="0">
                    <a:solidFill>
                      <a:schemeClr val="tx1"/>
                    </a:solidFill>
                    <a:latin typeface="UniZgLight" pitchFamily="50" charset="-18"/>
                  </a:rPr>
                  <a:t> ln(1-</a:t>
                </a:r>
                <a:r>
                  <a:rPr lang="hr-HR" sz="2000" dirty="0">
                    <a:solidFill>
                      <a:schemeClr val="tx1"/>
                    </a:solidFill>
                  </a:rPr>
                  <a:t> </a:t>
                </a:r>
                <a14:m>
                  <m:oMath xmlns:m="http://schemas.openxmlformats.org/officeDocument/2006/math">
                    <m:r>
                      <a:rPr lang="hr-HR" sz="2000" b="0" i="1">
                        <a:solidFill>
                          <a:schemeClr val="tx1"/>
                        </a:solidFill>
                        <a:latin typeface="Cambria Math"/>
                      </a:rPr>
                      <m:t>𝑅</m:t>
                    </m:r>
                    <m:r>
                      <m:rPr>
                        <m:sty m:val="p"/>
                      </m:rPr>
                      <a:rPr lang="hr-HR" sz="2000" b="0" i="1" baseline="-25000">
                        <a:solidFill>
                          <a:schemeClr val="tx1"/>
                        </a:solidFill>
                        <a:latin typeface="Cambria Math"/>
                      </a:rPr>
                      <m:t>W</m:t>
                    </m:r>
                  </m:oMath>
                </a14:m>
                <a:r>
                  <a:rPr lang="hr-HR" sz="2000" dirty="0">
                    <a:solidFill>
                      <a:schemeClr val="tx1"/>
                    </a:solidFill>
                    <a:latin typeface="UniZgLight" pitchFamily="50" charset="-18"/>
                  </a:rPr>
                  <a:t>)</a:t>
                </a:r>
              </a:p>
              <a:p>
                <a:r>
                  <a:rPr lang="hr-HR" sz="2000" dirty="0">
                    <a:solidFill>
                      <a:schemeClr val="tx1"/>
                    </a:solidFill>
                    <a:latin typeface="UniZgLight" pitchFamily="50" charset="-18"/>
                  </a:rPr>
                  <a:t>Potrošnja energije za višestupanjski rad postaje vidljivo manja od one za jednostupanjski rad, prikazano isprekidanim pravokutnim površinama na sl. 2C , odnosno 2A. Ukratko, povećanje broja faza smanjuje </a:t>
                </a:r>
                <a:r>
                  <a:rPr lang="hr-HR" sz="2000" i="1" dirty="0">
                    <a:solidFill>
                      <a:schemeClr val="tx1"/>
                    </a:solidFill>
                    <a:latin typeface="UniZgLight" panose="02000503000000020003" pitchFamily="50" charset="-18"/>
                  </a:rPr>
                  <a:t>SEP</a:t>
                </a:r>
                <a:r>
                  <a:rPr lang="hr-HR" sz="2000" dirty="0">
                    <a:solidFill>
                      <a:schemeClr val="tx1"/>
                    </a:solidFill>
                    <a:latin typeface="UniZgLight" panose="02000503000000020003" pitchFamily="50" charset="-18"/>
                  </a:rPr>
                  <a:t> desalinizacije RO, iako je to smanjenje sa sve većim brojem stupnjeva sve manje (sl. 2D).</a:t>
                </a:r>
              </a:p>
              <a:p>
                <a:pPr algn="just"/>
                <a:r>
                  <a:rPr lang="hr-HR" sz="2000" dirty="0">
                    <a:solidFill>
                      <a:schemeClr val="tx1"/>
                    </a:solidFill>
                    <a:latin typeface="UniZgLight" panose="02000503000000020003" pitchFamily="50" charset="-18"/>
                  </a:rPr>
                  <a:t>Više RO modula u seriji isto tako  značajno povećava kapitalne troškove. Alternativna konfiguracija koja se može teoretski približiti termodinamičkoj granici je šaržni RO postupak, gdje retentat  recirkulira u ulazni spremnik sve dok se ne postigne željena konverzija.  oporavak. Međutim, neučinkovitost procesa uslijed koncentracijske polarizacije soli na površini membrane i gubici trenja ne dozvoljavaju idealnu provedbu  šaržnog procesa </a:t>
                </a:r>
                <a:r>
                  <a:rPr lang="hr-HR" sz="2000" dirty="0">
                    <a:solidFill>
                      <a:srgbClr val="FF0000"/>
                    </a:solidFill>
                    <a:latin typeface="UniZgLight" panose="02000503000000020003" pitchFamily="50" charset="-18"/>
                  </a:rPr>
                  <a:t>tako da se trenutno u praksi najviše provodi jednostupanjska RO konfiguracija</a:t>
                </a:r>
              </a:p>
            </p:txBody>
          </p:sp>
        </mc:Choice>
        <mc:Fallback xmlns="">
          <p:sp>
            <p:nvSpPr>
              <p:cNvPr id="3" name="Content Placeholder 2">
                <a:extLst>
                  <a:ext uri="{FF2B5EF4-FFF2-40B4-BE49-F238E27FC236}">
                    <a16:creationId xmlns:a16="http://schemas.microsoft.com/office/drawing/2014/main" id="{BE7EA9AC-C3F3-4445-930A-47FFC9F1FE98}"/>
                  </a:ext>
                </a:extLst>
              </p:cNvPr>
              <p:cNvSpPr>
                <a:spLocks noGrp="1" noRot="1" noChangeAspect="1" noMove="1" noResize="1" noEditPoints="1" noAdjustHandles="1" noChangeArrowheads="1" noChangeShapeType="1" noTextEdit="1"/>
              </p:cNvSpPr>
              <p:nvPr>
                <p:ph idx="1"/>
              </p:nvPr>
            </p:nvSpPr>
            <p:spPr>
              <a:xfrm>
                <a:off x="457200" y="332656"/>
                <a:ext cx="8229600" cy="5976664"/>
              </a:xfrm>
              <a:blipFill>
                <a:blip r:embed="rId2"/>
                <a:stretch>
                  <a:fillRect l="-667" t="-612" r="-741" b="-1020"/>
                </a:stretch>
              </a:blipFill>
            </p:spPr>
            <p:txBody>
              <a:bodyPr/>
              <a:lstStyle/>
              <a:p>
                <a:r>
                  <a:rPr lang="hr-HR">
                    <a:noFill/>
                  </a:rPr>
                  <a:t> </a:t>
                </a:r>
              </a:p>
            </p:txBody>
          </p:sp>
        </mc:Fallback>
      </mc:AlternateContent>
    </p:spTree>
    <p:extLst>
      <p:ext uri="{BB962C8B-B14F-4D97-AF65-F5344CB8AC3E}">
        <p14:creationId xmlns:p14="http://schemas.microsoft.com/office/powerpoint/2010/main" val="2421837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11064D1-BC4B-40D9-ABD5-712CD7712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548680"/>
            <a:ext cx="7313305" cy="2135485"/>
          </a:xfrm>
          <a:prstGeom prst="rect">
            <a:avLst/>
          </a:prstGeom>
        </p:spPr>
      </p:pic>
      <p:sp>
        <p:nvSpPr>
          <p:cNvPr id="4" name="TextBox 3">
            <a:extLst>
              <a:ext uri="{FF2B5EF4-FFF2-40B4-BE49-F238E27FC236}">
                <a16:creationId xmlns:a16="http://schemas.microsoft.com/office/drawing/2014/main" id="{FF0E8642-251B-40BC-94B1-DC094D7EEE7D}"/>
              </a:ext>
            </a:extLst>
          </p:cNvPr>
          <p:cNvSpPr txBox="1"/>
          <p:nvPr/>
        </p:nvSpPr>
        <p:spPr>
          <a:xfrm>
            <a:off x="611560" y="2987550"/>
            <a:ext cx="8208912" cy="3323987"/>
          </a:xfrm>
          <a:prstGeom prst="rect">
            <a:avLst/>
          </a:prstGeom>
          <a:noFill/>
        </p:spPr>
        <p:txBody>
          <a:bodyPr wrap="square" rtlCol="0">
            <a:spAutoFit/>
          </a:bodyPr>
          <a:lstStyle/>
          <a:p>
            <a:pPr algn="just"/>
            <a:r>
              <a:rPr lang="hr-HR" sz="1400" b="1" dirty="0"/>
              <a:t>Slika 1. Shema procesa desalinacije reverznom osmozom (RO) i elektrodijalizom (ED). </a:t>
            </a:r>
          </a:p>
          <a:p>
            <a:pPr marL="342900" indent="-342900" algn="just">
              <a:buAutoNum type="alphaUcParenBoth"/>
            </a:pPr>
            <a:r>
              <a:rPr lang="hr-HR" sz="1400" dirty="0"/>
              <a:t>RO koristi hidraulički tlak za protiskivanje vode kroz polupropusnu membranu koja odbija sol. Primijenjeni tlak povećava kemijski potencijal vode na strani slane otopine i tjera molekule vode preko membrane u spremnik s čistom vodom. Primijenjeni tlak mora biti dovoljno velik da nadvlada razliku kemijskog potencijala (tj. razliku osmotskog tlaka) između ulazne struje (slane otopine) i produkta (čiste vode). Sol ne može proći kroz polupropusnu membranu, pa na taj način koncentrirana otopina postaje retentat</a:t>
            </a:r>
          </a:p>
          <a:p>
            <a:pPr marL="342900" indent="-342900" algn="just">
              <a:buAutoNum type="alphaUcParenBoth"/>
            </a:pPr>
            <a:r>
              <a:rPr lang="hr-HR" sz="1400" dirty="0"/>
              <a:t>RO moduli obuhvaćaju spiralno namotane RO membrane i rade u konfiguraciji s ukriženim  protokom. Primijenjeni tlak tjera molekule vode aksijalno od ulazne struje (slane otopine) prema središtu modula, gdje se sakuplja struja permeata (čista voda). </a:t>
            </a:r>
          </a:p>
          <a:p>
            <a:pPr marL="342900" indent="-342900" algn="just">
              <a:buAutoNum type="alphaUcParenBoth"/>
            </a:pPr>
            <a:r>
              <a:rPr lang="hr-HR" sz="1400" dirty="0"/>
              <a:t>ED koristi ionsko izmjenjivačke membrane (IEM) i primijenjeni napon za separaciju (odvajanje) iona soli iz vode. Kationi iz ulazne struje prolaze kroz kationsku izmjenjivačku membranu dok migriraju prema katodi, dok anioni prolaze kroz anionsko izmjenivačke membrane putujući prema anodi. Raspored suprotno nabijenih membrana rezultira izmjeničnim kanalima s visokom i niskom koncentracijom, odnosno strujama koncentrirane otopine i čiste vode.  </a:t>
            </a:r>
          </a:p>
        </p:txBody>
      </p:sp>
    </p:spTree>
    <p:extLst>
      <p:ext uri="{BB962C8B-B14F-4D97-AF65-F5344CB8AC3E}">
        <p14:creationId xmlns:p14="http://schemas.microsoft.com/office/powerpoint/2010/main" val="2565799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467544" y="548680"/>
                <a:ext cx="7772400" cy="5445224"/>
              </a:xfrm>
            </p:spPr>
            <p:txBody>
              <a:bodyPr>
                <a:normAutofit fontScale="90000"/>
              </a:bodyPr>
              <a:lstStyle/>
              <a:p>
                <a:pPr algn="l"/>
                <a:r>
                  <a:rPr lang="hr-HR" sz="2200" b="1" dirty="0">
                    <a:solidFill>
                      <a:schemeClr val="tx1"/>
                    </a:solidFill>
                    <a:effectLst/>
                    <a:latin typeface="UniZgLight" pitchFamily="50" charset="-18"/>
                  </a:rPr>
                  <a:t>Gibbsova energija miješanja idealne otopine s dvije komponente</a:t>
                </a:r>
                <a:r>
                  <a:rPr lang="hr-HR" sz="2200" dirty="0">
                    <a:solidFill>
                      <a:schemeClr val="tx1"/>
                    </a:solidFill>
                    <a:effectLst/>
                    <a:latin typeface="UniZgLight" pitchFamily="50" charset="-18"/>
                  </a:rPr>
                  <a:t/>
                </a:r>
                <a:br>
                  <a:rPr lang="hr-HR" sz="2200" dirty="0">
                    <a:solidFill>
                      <a:schemeClr val="tx1"/>
                    </a:solidFill>
                    <a:effectLst/>
                    <a:latin typeface="UniZgLight" pitchFamily="50" charset="-18"/>
                  </a:rPr>
                </a:br>
                <a:r>
                  <a:rPr lang="hr-HR" sz="2200" dirty="0">
                    <a:solidFill>
                      <a:schemeClr val="tx1"/>
                    </a:solidFill>
                    <a:effectLst/>
                    <a:latin typeface="UniZgLight" pitchFamily="50" charset="-18"/>
                  </a:rPr>
                  <a:t/>
                </a:r>
                <a:br>
                  <a:rPr lang="hr-HR" sz="2200" dirty="0">
                    <a:solidFill>
                      <a:schemeClr val="tx1"/>
                    </a:solidFill>
                    <a:effectLst/>
                    <a:latin typeface="UniZgLight" pitchFamily="50" charset="-18"/>
                  </a:rPr>
                </a:br>
                <a:r>
                  <a:rPr lang="el-GR" sz="2000" dirty="0">
                    <a:solidFill>
                      <a:schemeClr val="tx1"/>
                    </a:solidFill>
                    <a:effectLst/>
                  </a:rPr>
                  <a:t>Δ</a:t>
                </a:r>
                <a:r>
                  <a:rPr lang="hr-HR" sz="2000" baseline="-25000" dirty="0" err="1">
                    <a:solidFill>
                      <a:schemeClr val="tx1"/>
                    </a:solidFill>
                    <a:effectLst/>
                    <a:latin typeface="UniZgLight" pitchFamily="50" charset="-18"/>
                  </a:rPr>
                  <a:t>mix</a:t>
                </a:r>
                <a:r>
                  <a:rPr lang="hr-HR" sz="2000" i="1" dirty="0" err="1">
                    <a:solidFill>
                      <a:schemeClr val="tx1"/>
                    </a:solidFill>
                    <a:effectLst/>
                    <a:latin typeface="UniZgLight" pitchFamily="50" charset="-18"/>
                  </a:rPr>
                  <a:t>G</a:t>
                </a:r>
                <a:r>
                  <a:rPr lang="hr-HR" sz="2000" i="1" dirty="0">
                    <a:solidFill>
                      <a:schemeClr val="tx1"/>
                    </a:solidFill>
                    <a:effectLst/>
                    <a:latin typeface="UniZgLight" pitchFamily="50" charset="-18"/>
                  </a:rPr>
                  <a:t> </a:t>
                </a:r>
                <a:r>
                  <a:rPr lang="hr-HR" sz="2000" dirty="0">
                    <a:solidFill>
                      <a:schemeClr val="tx1"/>
                    </a:solidFill>
                    <a:effectLst/>
                    <a:latin typeface="UniZgLight" pitchFamily="50" charset="-18"/>
                  </a:rPr>
                  <a:t>= </a:t>
                </a:r>
                <a:r>
                  <a:rPr lang="hr-HR" sz="2000" i="1" dirty="0" err="1">
                    <a:solidFill>
                      <a:schemeClr val="tx1"/>
                    </a:solidFill>
                    <a:effectLst/>
                    <a:latin typeface="UniZgLight" pitchFamily="50" charset="-18"/>
                  </a:rPr>
                  <a:t>nRT</a:t>
                </a:r>
                <a:r>
                  <a:rPr lang="hr-HR" sz="2000" dirty="0">
                    <a:solidFill>
                      <a:schemeClr val="tx1"/>
                    </a:solidFill>
                    <a:effectLst/>
                    <a:latin typeface="UniZgLight" pitchFamily="50" charset="-18"/>
                  </a:rPr>
                  <a:t>[</a:t>
                </a:r>
                <a:r>
                  <a:rPr lang="hr-HR" sz="2000" i="1" dirty="0">
                    <a:solidFill>
                      <a:schemeClr val="tx1"/>
                    </a:solidFill>
                    <a:effectLst/>
                    <a:latin typeface="UniZgLight" pitchFamily="50" charset="-18"/>
                  </a:rPr>
                  <a:t>x</a:t>
                </a:r>
                <a14:m>
                  <m:oMath xmlns:m="http://schemas.openxmlformats.org/officeDocument/2006/math">
                    <m:r>
                      <m:rPr>
                        <m:nor/>
                      </m:rPr>
                      <a:rPr lang="hr-HR" sz="2000" i="0" baseline="-25000" dirty="0" smtClean="0">
                        <a:solidFill>
                          <a:schemeClr val="tx1"/>
                        </a:solidFill>
                        <a:effectLst/>
                        <a:latin typeface="UniZgLight" pitchFamily="50" charset="-18"/>
                      </a:rPr>
                      <m:t>1</m:t>
                    </m:r>
                  </m:oMath>
                </a14:m>
                <a:r>
                  <a:rPr lang="hr-HR" sz="2000" dirty="0" err="1">
                    <a:solidFill>
                      <a:schemeClr val="tx1"/>
                    </a:solidFill>
                    <a:effectLst/>
                    <a:latin typeface="UniZgLight" pitchFamily="50" charset="-18"/>
                  </a:rPr>
                  <a:t>ln</a:t>
                </a:r>
                <a:r>
                  <a:rPr lang="hr-HR" sz="2000" dirty="0">
                    <a:solidFill>
                      <a:schemeClr val="tx1"/>
                    </a:solidFill>
                    <a:effectLst/>
                    <a:latin typeface="UniZgLight" pitchFamily="50" charset="-18"/>
                  </a:rPr>
                  <a:t>(</a:t>
                </a:r>
                <a:r>
                  <a:rPr lang="hr-HR" sz="2000" i="1" dirty="0">
                    <a:solidFill>
                      <a:schemeClr val="tx1"/>
                    </a:solidFill>
                    <a:effectLst/>
                    <a:latin typeface="UniZgLight" pitchFamily="50" charset="-18"/>
                  </a:rPr>
                  <a:t>x</a:t>
                </a:r>
                <a:r>
                  <a:rPr lang="hr-HR" sz="2000" baseline="-25000" dirty="0">
                    <a:solidFill>
                      <a:schemeClr val="tx1"/>
                    </a:solidFill>
                    <a:effectLst/>
                    <a:latin typeface="UniZgLight" pitchFamily="50" charset="-18"/>
                  </a:rPr>
                  <a:t>1</a:t>
                </a:r>
                <a:r>
                  <a:rPr lang="hr-HR" sz="2000" dirty="0">
                    <a:solidFill>
                      <a:schemeClr val="tx1"/>
                    </a:solidFill>
                    <a:effectLst/>
                    <a:latin typeface="UniZgLight" pitchFamily="50" charset="-18"/>
                  </a:rPr>
                  <a:t>) + </a:t>
                </a:r>
                <a:r>
                  <a:rPr lang="hr-HR" sz="2000" i="1" dirty="0">
                    <a:solidFill>
                      <a:schemeClr val="tx1"/>
                    </a:solidFill>
                    <a:effectLst/>
                    <a:latin typeface="UniZgLight" pitchFamily="50" charset="-18"/>
                  </a:rPr>
                  <a:t>x</a:t>
                </a:r>
                <a:r>
                  <a:rPr lang="hr-HR" sz="2000" baseline="-25000" dirty="0">
                    <a:solidFill>
                      <a:schemeClr val="tx1"/>
                    </a:solidFill>
                    <a:effectLst/>
                    <a:latin typeface="UniZgLight" pitchFamily="50" charset="-18"/>
                  </a:rPr>
                  <a:t>2</a:t>
                </a:r>
                <a:r>
                  <a:rPr lang="hr-HR" sz="2000" dirty="0">
                    <a:solidFill>
                      <a:schemeClr val="tx1"/>
                    </a:solidFill>
                    <a:effectLst/>
                    <a:latin typeface="UniZgLight" pitchFamily="50" charset="-18"/>
                  </a:rPr>
                  <a:t>ln(</a:t>
                </a:r>
                <a:r>
                  <a:rPr lang="hr-HR" sz="2000" i="1" dirty="0">
                    <a:solidFill>
                      <a:schemeClr val="tx1"/>
                    </a:solidFill>
                    <a:effectLst/>
                    <a:latin typeface="UniZgLight" pitchFamily="50" charset="-18"/>
                  </a:rPr>
                  <a:t>x</a:t>
                </a:r>
                <a:r>
                  <a:rPr lang="hr-HR" sz="2000" baseline="-25000" dirty="0">
                    <a:solidFill>
                      <a:schemeClr val="tx1"/>
                    </a:solidFill>
                    <a:effectLst/>
                    <a:latin typeface="UniZgLight" pitchFamily="50" charset="-18"/>
                  </a:rPr>
                  <a:t>2</a:t>
                </a:r>
                <a:r>
                  <a:rPr lang="hr-HR" sz="2000" dirty="0">
                    <a:solidFill>
                      <a:schemeClr val="tx1"/>
                    </a:solidFill>
                    <a:effectLst/>
                    <a:latin typeface="UniZgLight" pitchFamily="50" charset="-18"/>
                  </a:rPr>
                  <a:t>)]					(1)</a:t>
                </a:r>
                <a:br>
                  <a:rPr lang="hr-HR" sz="2000" dirty="0">
                    <a:solidFill>
                      <a:schemeClr val="tx1"/>
                    </a:solidFill>
                    <a:effectLst/>
                    <a:latin typeface="UniZgLight" pitchFamily="50" charset="-18"/>
                  </a:rPr>
                </a:br>
                <a:r>
                  <a:rPr lang="hr-HR" sz="2000" dirty="0">
                    <a:solidFill>
                      <a:schemeClr val="tx1"/>
                    </a:solidFill>
                    <a:effectLst/>
                    <a:latin typeface="UniZgLight" pitchFamily="50" charset="-18"/>
                  </a:rPr>
                  <a:t/>
                </a:r>
                <a:br>
                  <a:rPr lang="hr-HR" sz="2000" dirty="0">
                    <a:solidFill>
                      <a:schemeClr val="tx1"/>
                    </a:solidFill>
                    <a:effectLst/>
                    <a:latin typeface="UniZgLight" pitchFamily="50" charset="-18"/>
                  </a:rPr>
                </a:br>
                <a:r>
                  <a:rPr lang="hr-HR" sz="1800" dirty="0">
                    <a:solidFill>
                      <a:schemeClr val="tx1"/>
                    </a:solidFill>
                    <a:effectLst/>
                    <a:latin typeface="UniZgLight" pitchFamily="50" charset="-18"/>
                  </a:rPr>
                  <a:t>gdje je </a:t>
                </a:r>
                <a:r>
                  <a:rPr lang="hr-HR" sz="1800" b="1" i="1" dirty="0">
                    <a:solidFill>
                      <a:schemeClr val="tx1"/>
                    </a:solidFill>
                    <a:effectLst/>
                    <a:latin typeface="UniZgLight" pitchFamily="50" charset="-18"/>
                  </a:rPr>
                  <a:t>n</a:t>
                </a:r>
                <a:r>
                  <a:rPr lang="hr-HR" sz="1800" i="1" dirty="0">
                    <a:solidFill>
                      <a:schemeClr val="tx1"/>
                    </a:solidFill>
                    <a:effectLst/>
                    <a:latin typeface="UniZgLight" pitchFamily="50" charset="-18"/>
                  </a:rPr>
                  <a:t> </a:t>
                </a:r>
                <a:r>
                  <a:rPr lang="hr-HR" sz="1800" dirty="0">
                    <a:solidFill>
                      <a:schemeClr val="tx1"/>
                    </a:solidFill>
                    <a:effectLst/>
                    <a:latin typeface="UniZgLight" pitchFamily="50" charset="-18"/>
                  </a:rPr>
                  <a:t>ukupan broj molova otopine (uključujući obje komponente), </a:t>
                </a:r>
                <a:r>
                  <a:rPr lang="hr-HR" sz="1800" b="1" i="1" dirty="0">
                    <a:solidFill>
                      <a:schemeClr val="tx1"/>
                    </a:solidFill>
                    <a:effectLst/>
                    <a:latin typeface="UniZgLight" pitchFamily="50" charset="-18"/>
                  </a:rPr>
                  <a:t>x</a:t>
                </a:r>
                <a:r>
                  <a:rPr lang="hr-HR" sz="1800" dirty="0">
                    <a:solidFill>
                      <a:schemeClr val="tx1"/>
                    </a:solidFill>
                    <a:effectLst/>
                    <a:latin typeface="UniZgLight" pitchFamily="50" charset="-18"/>
                  </a:rPr>
                  <a:t> </a:t>
                </a:r>
                <a:r>
                  <a:rPr lang="hr-HR" sz="1800" dirty="0" err="1">
                    <a:solidFill>
                      <a:schemeClr val="tx1"/>
                    </a:solidFill>
                    <a:effectLst/>
                    <a:latin typeface="UniZgLight" pitchFamily="50" charset="-18"/>
                  </a:rPr>
                  <a:t>molarni</a:t>
                </a:r>
                <a:r>
                  <a:rPr lang="hr-HR" sz="1800" dirty="0">
                    <a:solidFill>
                      <a:schemeClr val="tx1"/>
                    </a:solidFill>
                    <a:effectLst/>
                    <a:latin typeface="UniZgLight" pitchFamily="50" charset="-18"/>
                  </a:rPr>
                  <a:t> udio pojedine komponente u smjesi</a:t>
                </a:r>
                <a:br>
                  <a:rPr lang="hr-HR" sz="1800" dirty="0">
                    <a:solidFill>
                      <a:schemeClr val="tx1"/>
                    </a:solidFill>
                    <a:effectLst/>
                    <a:latin typeface="UniZgLight" pitchFamily="50" charset="-18"/>
                  </a:rPr>
                </a:br>
                <a:r>
                  <a:rPr lang="hr-HR" sz="1800" dirty="0">
                    <a:solidFill>
                      <a:schemeClr val="tx1"/>
                    </a:solidFill>
                    <a:effectLst/>
                    <a:latin typeface="UniZgLight" pitchFamily="50" charset="-18"/>
                  </a:rPr>
                  <a:t/>
                </a:r>
                <a:br>
                  <a:rPr lang="hr-HR" sz="1800" dirty="0">
                    <a:solidFill>
                      <a:schemeClr val="tx1"/>
                    </a:solidFill>
                    <a:effectLst/>
                    <a:latin typeface="UniZgLight" pitchFamily="50" charset="-18"/>
                  </a:rPr>
                </a:br>
                <a:r>
                  <a:rPr lang="hr-HR" sz="1800" dirty="0">
                    <a:solidFill>
                      <a:schemeClr val="tx1"/>
                    </a:solidFill>
                    <a:effectLst/>
                    <a:latin typeface="UniZgLight" pitchFamily="50" charset="-18"/>
                  </a:rPr>
                  <a:t>U slučaju </a:t>
                </a:r>
                <a:r>
                  <a:rPr lang="hr-HR" sz="1800" dirty="0" err="1">
                    <a:solidFill>
                      <a:schemeClr val="tx1"/>
                    </a:solidFill>
                    <a:effectLst/>
                    <a:latin typeface="UniZgLight" pitchFamily="50" charset="-18"/>
                  </a:rPr>
                  <a:t>desalinacije</a:t>
                </a:r>
                <a:r>
                  <a:rPr lang="hr-HR" sz="1800" dirty="0">
                    <a:solidFill>
                      <a:schemeClr val="tx1"/>
                    </a:solidFill>
                    <a:effectLst/>
                    <a:latin typeface="UniZgLight" pitchFamily="50" charset="-18"/>
                  </a:rPr>
                  <a:t>  neka je komponenta 1 </a:t>
                </a:r>
                <a:r>
                  <a:rPr lang="hr-HR" sz="1800" dirty="0" smtClean="0">
                    <a:solidFill>
                      <a:schemeClr val="tx1"/>
                    </a:solidFill>
                    <a:effectLst/>
                    <a:latin typeface="UniZgLight" pitchFamily="50" charset="-18"/>
                  </a:rPr>
                  <a:t>- voda </a:t>
                </a:r>
                <a:r>
                  <a:rPr lang="hr-HR" sz="1800" dirty="0">
                    <a:solidFill>
                      <a:schemeClr val="tx1"/>
                    </a:solidFill>
                    <a:effectLst/>
                    <a:latin typeface="UniZgLight" pitchFamily="50" charset="-18"/>
                  </a:rPr>
                  <a:t>(w), a komponenta </a:t>
                </a:r>
                <a:r>
                  <a:rPr lang="hr-HR" sz="1800" dirty="0" smtClean="0">
                    <a:solidFill>
                      <a:schemeClr val="tx1"/>
                    </a:solidFill>
                    <a:effectLst/>
                    <a:latin typeface="UniZgLight" pitchFamily="50" charset="-18"/>
                  </a:rPr>
                  <a:t>2 - </a:t>
                </a:r>
                <a:r>
                  <a:rPr lang="hr-HR" sz="1800" dirty="0">
                    <a:solidFill>
                      <a:schemeClr val="tx1"/>
                    </a:solidFill>
                    <a:effectLst/>
                    <a:latin typeface="UniZgLight" pitchFamily="50" charset="-18"/>
                  </a:rPr>
                  <a:t>sol (s)</a:t>
                </a:r>
                <a:br>
                  <a:rPr lang="hr-HR" sz="1800" dirty="0">
                    <a:solidFill>
                      <a:schemeClr val="tx1"/>
                    </a:solidFill>
                    <a:effectLst/>
                    <a:latin typeface="UniZgLight" pitchFamily="50" charset="-18"/>
                  </a:rPr>
                </a:br>
                <a:r>
                  <a:rPr lang="hr-HR" sz="1800" i="1" dirty="0">
                    <a:solidFill>
                      <a:schemeClr val="tx1"/>
                    </a:solidFill>
                    <a:effectLst/>
                    <a:latin typeface="UniZgLight" pitchFamily="50" charset="-18"/>
                  </a:rPr>
                  <a:t>x</a:t>
                </a:r>
                <a:r>
                  <a:rPr lang="hr-HR" sz="1800" baseline="-25000" dirty="0">
                    <a:solidFill>
                      <a:schemeClr val="tx1"/>
                    </a:solidFill>
                    <a:effectLst/>
                    <a:latin typeface="UniZgLight" pitchFamily="50" charset="-18"/>
                  </a:rPr>
                  <a:t>1</a:t>
                </a:r>
                <a:r>
                  <a:rPr lang="hr-HR" sz="1800" dirty="0">
                    <a:solidFill>
                      <a:schemeClr val="tx1"/>
                    </a:solidFill>
                    <a:effectLst/>
                    <a:latin typeface="UniZgLight" pitchFamily="50" charset="-18"/>
                  </a:rPr>
                  <a:t> =</a:t>
                </a:r>
                <a:r>
                  <a:rPr lang="hr-HR" sz="1800" i="1" dirty="0" err="1">
                    <a:solidFill>
                      <a:schemeClr val="tx1"/>
                    </a:solidFill>
                    <a:effectLst/>
                    <a:latin typeface="UniZgLight" pitchFamily="50" charset="-18"/>
                  </a:rPr>
                  <a:t>x</a:t>
                </a:r>
                <a:r>
                  <a:rPr lang="hr-HR" sz="1800" baseline="-25000" dirty="0" err="1">
                    <a:solidFill>
                      <a:schemeClr val="tx1"/>
                    </a:solidFill>
                    <a:effectLst/>
                    <a:latin typeface="UniZgLight" pitchFamily="50" charset="-18"/>
                  </a:rPr>
                  <a:t>w</a:t>
                </a:r>
                <a:r>
                  <a:rPr lang="hr-HR" sz="1800" dirty="0">
                    <a:solidFill>
                      <a:schemeClr val="tx1"/>
                    </a:solidFill>
                    <a:effectLst/>
                    <a:latin typeface="UniZgLight" pitchFamily="50" charset="-18"/>
                  </a:rPr>
                  <a:t> , </a:t>
                </a:r>
                <a:r>
                  <a:rPr lang="hr-HR" sz="1800" i="1" dirty="0">
                    <a:solidFill>
                      <a:schemeClr val="tx1"/>
                    </a:solidFill>
                    <a:effectLst/>
                    <a:latin typeface="UniZgLight" pitchFamily="50" charset="-18"/>
                  </a:rPr>
                  <a:t>x</a:t>
                </a:r>
                <a:r>
                  <a:rPr lang="hr-HR" sz="1800" baseline="-25000" dirty="0">
                    <a:solidFill>
                      <a:schemeClr val="tx1"/>
                    </a:solidFill>
                    <a:effectLst/>
                    <a:latin typeface="UniZgLight" pitchFamily="50" charset="-18"/>
                  </a:rPr>
                  <a:t>2</a:t>
                </a:r>
                <a:r>
                  <a:rPr lang="hr-HR" sz="1800" dirty="0">
                    <a:solidFill>
                      <a:schemeClr val="tx1"/>
                    </a:solidFill>
                    <a:effectLst/>
                    <a:latin typeface="UniZgLight" pitchFamily="50" charset="-18"/>
                  </a:rPr>
                  <a:t> =</a:t>
                </a:r>
                <a:r>
                  <a:rPr lang="hr-HR" sz="1800" i="1" dirty="0" err="1">
                    <a:solidFill>
                      <a:schemeClr val="tx1"/>
                    </a:solidFill>
                    <a:effectLst/>
                    <a:latin typeface="UniZgLight" pitchFamily="50" charset="-18"/>
                  </a:rPr>
                  <a:t>x</a:t>
                </a:r>
                <a:r>
                  <a:rPr lang="hr-HR" sz="1800" baseline="-25000" dirty="0" err="1">
                    <a:solidFill>
                      <a:schemeClr val="tx1"/>
                    </a:solidFill>
                    <a:effectLst/>
                    <a:latin typeface="UniZgLight" pitchFamily="50" charset="-18"/>
                  </a:rPr>
                  <a:t>s</a:t>
                </a:r>
                <a:r>
                  <a:rPr lang="hr-HR" sz="1800" dirty="0">
                    <a:solidFill>
                      <a:schemeClr val="tx1"/>
                    </a:solidFill>
                    <a:effectLst/>
                    <a:latin typeface="UniZgLight" pitchFamily="50" charset="-18"/>
                  </a:rPr>
                  <a:t>;  </a:t>
                </a:r>
                <a:r>
                  <a:rPr lang="hr-HR" sz="1800" i="1" dirty="0" err="1">
                    <a:solidFill>
                      <a:schemeClr val="tx1"/>
                    </a:solidFill>
                    <a:effectLst/>
                    <a:latin typeface="UniZgLight" pitchFamily="50" charset="-18"/>
                  </a:rPr>
                  <a:t>x</a:t>
                </a:r>
                <a:r>
                  <a:rPr lang="hr-HR" sz="1800" baseline="-25000" dirty="0" err="1">
                    <a:solidFill>
                      <a:schemeClr val="tx1"/>
                    </a:solidFill>
                    <a:effectLst/>
                    <a:latin typeface="UniZgLight" pitchFamily="50" charset="-18"/>
                  </a:rPr>
                  <a:t>w</a:t>
                </a:r>
                <a:r>
                  <a:rPr lang="hr-HR" sz="1800" dirty="0">
                    <a:solidFill>
                      <a:schemeClr val="tx1"/>
                    </a:solidFill>
                    <a:effectLst/>
                    <a:latin typeface="UniZgLight" pitchFamily="50" charset="-18"/>
                  </a:rPr>
                  <a:t> + </a:t>
                </a:r>
                <a:r>
                  <a:rPr lang="hr-HR" sz="1800" i="1" dirty="0" err="1">
                    <a:solidFill>
                      <a:schemeClr val="tx1"/>
                    </a:solidFill>
                    <a:effectLst/>
                    <a:latin typeface="UniZgLight" pitchFamily="50" charset="-18"/>
                  </a:rPr>
                  <a:t>x</a:t>
                </a:r>
                <a:r>
                  <a:rPr lang="hr-HR" sz="1800" baseline="-25000" dirty="0" err="1">
                    <a:solidFill>
                      <a:schemeClr val="tx1"/>
                    </a:solidFill>
                    <a:effectLst/>
                    <a:latin typeface="UniZgLight" pitchFamily="50" charset="-18"/>
                  </a:rPr>
                  <a:t>s</a:t>
                </a:r>
                <a:r>
                  <a:rPr lang="hr-HR" sz="1800" dirty="0">
                    <a:solidFill>
                      <a:schemeClr val="tx1"/>
                    </a:solidFill>
                    <a:effectLst/>
                    <a:latin typeface="UniZgLight" pitchFamily="50" charset="-18"/>
                  </a:rPr>
                  <a:t>=1; </a:t>
                </a:r>
                <a:r>
                  <a:rPr lang="hr-HR" sz="1800" i="1" dirty="0" err="1">
                    <a:solidFill>
                      <a:schemeClr val="tx1"/>
                    </a:solidFill>
                    <a:effectLst/>
                    <a:latin typeface="UniZgLight" pitchFamily="50" charset="-18"/>
                  </a:rPr>
                  <a:t>x</a:t>
                </a:r>
                <a:r>
                  <a:rPr lang="hr-HR" sz="1800" baseline="-25000" dirty="0" err="1">
                    <a:solidFill>
                      <a:schemeClr val="tx1"/>
                    </a:solidFill>
                    <a:effectLst/>
                    <a:latin typeface="UniZgLight" pitchFamily="50" charset="-18"/>
                  </a:rPr>
                  <a:t>w</a:t>
                </a:r>
                <a:r>
                  <a:rPr lang="hr-HR" sz="1800" dirty="0">
                    <a:solidFill>
                      <a:schemeClr val="tx1"/>
                    </a:solidFill>
                    <a:effectLst/>
                    <a:latin typeface="UniZgLight" pitchFamily="50" charset="-18"/>
                  </a:rPr>
                  <a:t> =1-</a:t>
                </a:r>
                <a:r>
                  <a:rPr lang="hr-HR" sz="1800" i="1" dirty="0">
                    <a:solidFill>
                      <a:schemeClr val="tx1"/>
                    </a:solidFill>
                    <a:effectLst/>
                    <a:latin typeface="UniZgLight" pitchFamily="50" charset="-18"/>
                  </a:rPr>
                  <a:t> </a:t>
                </a:r>
                <a:r>
                  <a:rPr lang="hr-HR" sz="1800" i="1" dirty="0" err="1">
                    <a:solidFill>
                      <a:schemeClr val="tx1"/>
                    </a:solidFill>
                    <a:effectLst/>
                    <a:latin typeface="UniZgLight" pitchFamily="50" charset="-18"/>
                  </a:rPr>
                  <a:t>x</a:t>
                </a:r>
                <a:r>
                  <a:rPr lang="hr-HR" sz="1800" baseline="-25000" dirty="0" err="1">
                    <a:solidFill>
                      <a:schemeClr val="tx1"/>
                    </a:solidFill>
                    <a:effectLst/>
                    <a:latin typeface="UniZgLight" pitchFamily="50" charset="-18"/>
                  </a:rPr>
                  <a:t>s</a:t>
                </a:r>
                <a:r>
                  <a:rPr lang="hr-HR" sz="1800" baseline="-25000" dirty="0">
                    <a:solidFill>
                      <a:schemeClr val="tx1"/>
                    </a:solidFill>
                    <a:effectLst/>
                    <a:latin typeface="UniZgLight" pitchFamily="50" charset="-18"/>
                  </a:rPr>
                  <a:t/>
                </a:r>
                <a:br>
                  <a:rPr lang="hr-HR" sz="1800" baseline="-25000" dirty="0">
                    <a:solidFill>
                      <a:schemeClr val="tx1"/>
                    </a:solidFill>
                    <a:effectLst/>
                    <a:latin typeface="UniZgLight" pitchFamily="50" charset="-18"/>
                  </a:rPr>
                </a:br>
                <a:r>
                  <a:rPr lang="hr-HR" sz="1800" baseline="-25000" dirty="0">
                    <a:solidFill>
                      <a:schemeClr val="tx1"/>
                    </a:solidFill>
                    <a:effectLst/>
                    <a:latin typeface="UniZgLight" pitchFamily="50" charset="-18"/>
                  </a:rPr>
                  <a:t/>
                </a:r>
                <a:br>
                  <a:rPr lang="hr-HR" sz="1800" baseline="-25000" dirty="0">
                    <a:solidFill>
                      <a:schemeClr val="tx1"/>
                    </a:solidFill>
                    <a:effectLst/>
                    <a:latin typeface="UniZgLight" pitchFamily="50" charset="-18"/>
                  </a:rPr>
                </a:br>
                <a:r>
                  <a:rPr lang="hr-HR" sz="1800" baseline="-25000" dirty="0">
                    <a:solidFill>
                      <a:schemeClr val="tx1"/>
                    </a:solidFill>
                    <a:effectLst/>
                    <a:latin typeface="UniZgLight" pitchFamily="50" charset="-18"/>
                  </a:rPr>
                  <a:t/>
                </a:r>
                <a:br>
                  <a:rPr lang="hr-HR" sz="1800" baseline="-25000" dirty="0">
                    <a:solidFill>
                      <a:schemeClr val="tx1"/>
                    </a:solidFill>
                    <a:effectLst/>
                    <a:latin typeface="UniZgLight" pitchFamily="50" charset="-18"/>
                  </a:rPr>
                </a:br>
                <a:r>
                  <a:rPr lang="el-GR" sz="2000" dirty="0">
                    <a:solidFill>
                      <a:schemeClr val="tx1"/>
                    </a:solidFill>
                    <a:effectLst/>
                  </a:rPr>
                  <a:t>Δ</a:t>
                </a:r>
                <a:r>
                  <a:rPr lang="hr-HR" sz="2000" baseline="-25000" dirty="0" err="1">
                    <a:solidFill>
                      <a:schemeClr val="tx1"/>
                    </a:solidFill>
                    <a:effectLst/>
                    <a:latin typeface="UniZgLight" pitchFamily="50" charset="-18"/>
                  </a:rPr>
                  <a:t>mix</a:t>
                </a:r>
                <a:r>
                  <a:rPr lang="hr-HR" sz="2000" i="1" dirty="0" err="1">
                    <a:solidFill>
                      <a:schemeClr val="tx1"/>
                    </a:solidFill>
                    <a:effectLst/>
                    <a:latin typeface="UniZgLight" pitchFamily="50" charset="-18"/>
                  </a:rPr>
                  <a:t>G</a:t>
                </a:r>
                <a:r>
                  <a:rPr lang="hr-HR" sz="2000" i="1" dirty="0">
                    <a:solidFill>
                      <a:schemeClr val="tx1"/>
                    </a:solidFill>
                    <a:effectLst/>
                    <a:latin typeface="UniZgLight" pitchFamily="50" charset="-18"/>
                  </a:rPr>
                  <a:t> </a:t>
                </a:r>
                <a:r>
                  <a:rPr lang="hr-HR" sz="2000" dirty="0">
                    <a:solidFill>
                      <a:schemeClr val="tx1"/>
                    </a:solidFill>
                    <a:effectLst/>
                    <a:latin typeface="UniZgLight" pitchFamily="50" charset="-18"/>
                  </a:rPr>
                  <a:t>= </a:t>
                </a:r>
                <a:r>
                  <a:rPr lang="hr-HR" sz="2000" i="1" dirty="0" err="1">
                    <a:solidFill>
                      <a:schemeClr val="tx1"/>
                    </a:solidFill>
                    <a:effectLst/>
                    <a:latin typeface="UniZgLight" pitchFamily="50" charset="-18"/>
                  </a:rPr>
                  <a:t>nRT</a:t>
                </a:r>
                <a:r>
                  <a:rPr lang="hr-HR" sz="2000" dirty="0">
                    <a:solidFill>
                      <a:schemeClr val="tx1"/>
                    </a:solidFill>
                    <a:effectLst/>
                    <a:latin typeface="UniZgLight" pitchFamily="50" charset="-18"/>
                  </a:rPr>
                  <a:t>[</a:t>
                </a:r>
                <a:r>
                  <a:rPr lang="hr-HR" sz="2000" i="1" dirty="0">
                    <a:solidFill>
                      <a:schemeClr val="tx1"/>
                    </a:solidFill>
                    <a:effectLst/>
                    <a:latin typeface="UniZgLight" pitchFamily="50" charset="-18"/>
                  </a:rPr>
                  <a:t>x</a:t>
                </a:r>
                <a14:m>
                  <m:oMath xmlns:m="http://schemas.openxmlformats.org/officeDocument/2006/math">
                    <m:r>
                      <a:rPr lang="hr-HR" sz="2000" b="0" i="1" baseline="-25000" dirty="0" smtClean="0">
                        <a:solidFill>
                          <a:schemeClr val="tx1"/>
                        </a:solidFill>
                        <a:effectLst/>
                        <a:latin typeface="Cambria Math"/>
                      </a:rPr>
                      <m:t>𝑠</m:t>
                    </m:r>
                  </m:oMath>
                </a14:m>
                <a:r>
                  <a:rPr lang="hr-HR" sz="2000" dirty="0">
                    <a:solidFill>
                      <a:schemeClr val="tx1"/>
                    </a:solidFill>
                    <a:effectLst/>
                    <a:latin typeface="UniZgLight" pitchFamily="50" charset="-18"/>
                  </a:rPr>
                  <a:t>ln(</a:t>
                </a:r>
                <a:r>
                  <a:rPr lang="hr-HR" sz="2000" i="1" dirty="0">
                    <a:solidFill>
                      <a:schemeClr val="tx1"/>
                    </a:solidFill>
                    <a:effectLst/>
                    <a:latin typeface="UniZgLight" pitchFamily="50" charset="-18"/>
                  </a:rPr>
                  <a:t>x</a:t>
                </a:r>
                <a:r>
                  <a:rPr lang="hr-HR" sz="2000" baseline="-25000" dirty="0">
                    <a:solidFill>
                      <a:schemeClr val="tx1"/>
                    </a:solidFill>
                    <a:effectLst/>
                    <a:latin typeface="UniZgLight" pitchFamily="50" charset="-18"/>
                  </a:rPr>
                  <a:t>s</a:t>
                </a:r>
                <a:r>
                  <a:rPr lang="hr-HR" sz="2000" dirty="0">
                    <a:solidFill>
                      <a:schemeClr val="tx1"/>
                    </a:solidFill>
                    <a:effectLst/>
                    <a:latin typeface="UniZgLight" pitchFamily="50" charset="-18"/>
                  </a:rPr>
                  <a:t>) + (1-</a:t>
                </a:r>
                <a:r>
                  <a:rPr lang="hr-HR" sz="2000" i="1" dirty="0" err="1">
                    <a:solidFill>
                      <a:schemeClr val="tx1"/>
                    </a:solidFill>
                    <a:effectLst/>
                    <a:latin typeface="UniZgLight" pitchFamily="50" charset="-18"/>
                  </a:rPr>
                  <a:t>x</a:t>
                </a:r>
                <a:r>
                  <a:rPr lang="hr-HR" sz="2000" baseline="-25000" dirty="0" err="1">
                    <a:solidFill>
                      <a:schemeClr val="tx1"/>
                    </a:solidFill>
                    <a:effectLst/>
                    <a:latin typeface="UniZgLight" pitchFamily="50" charset="-18"/>
                  </a:rPr>
                  <a:t>s</a:t>
                </a:r>
                <a:r>
                  <a:rPr lang="hr-HR" sz="2000" dirty="0">
                    <a:solidFill>
                      <a:schemeClr val="tx1"/>
                    </a:solidFill>
                    <a:effectLst/>
                    <a:latin typeface="UniZgLight" pitchFamily="50" charset="-18"/>
                  </a:rPr>
                  <a:t>)</a:t>
                </a:r>
                <a:r>
                  <a:rPr lang="hr-HR" sz="2000" dirty="0" err="1">
                    <a:solidFill>
                      <a:schemeClr val="tx1"/>
                    </a:solidFill>
                    <a:effectLst/>
                    <a:latin typeface="UniZgLight" pitchFamily="50" charset="-18"/>
                  </a:rPr>
                  <a:t>ln</a:t>
                </a:r>
                <a:r>
                  <a:rPr lang="hr-HR" sz="2000" dirty="0">
                    <a:solidFill>
                      <a:schemeClr val="tx1"/>
                    </a:solidFill>
                    <a:effectLst/>
                    <a:latin typeface="UniZgLight" pitchFamily="50" charset="-18"/>
                  </a:rPr>
                  <a:t>(1-</a:t>
                </a:r>
                <a:r>
                  <a:rPr lang="hr-HR" sz="2000" i="1" dirty="0" err="1">
                    <a:solidFill>
                      <a:schemeClr val="tx1"/>
                    </a:solidFill>
                    <a:effectLst/>
                    <a:latin typeface="UniZgLight" pitchFamily="50" charset="-18"/>
                  </a:rPr>
                  <a:t>x</a:t>
                </a:r>
                <a:r>
                  <a:rPr lang="hr-HR" sz="2000" baseline="-25000" dirty="0" err="1">
                    <a:solidFill>
                      <a:schemeClr val="tx1"/>
                    </a:solidFill>
                    <a:effectLst/>
                    <a:latin typeface="UniZgLight" pitchFamily="50" charset="-18"/>
                  </a:rPr>
                  <a:t>s</a:t>
                </a:r>
                <a:r>
                  <a:rPr lang="hr-HR" sz="2000" dirty="0">
                    <a:solidFill>
                      <a:schemeClr val="tx1"/>
                    </a:solidFill>
                    <a:effectLst/>
                    <a:latin typeface="UniZgLight" pitchFamily="50" charset="-18"/>
                  </a:rPr>
                  <a:t>)]					(2)</a:t>
                </a:r>
                <a:br>
                  <a:rPr lang="hr-HR" sz="2000" dirty="0">
                    <a:solidFill>
                      <a:schemeClr val="tx1"/>
                    </a:solidFill>
                    <a:effectLst/>
                    <a:latin typeface="UniZgLight" pitchFamily="50" charset="-18"/>
                  </a:rPr>
                </a:br>
                <a:r>
                  <a:rPr lang="hr-HR" sz="2000" dirty="0">
                    <a:solidFill>
                      <a:schemeClr val="tx1"/>
                    </a:solidFill>
                    <a:effectLst/>
                    <a:latin typeface="UniZgLight" pitchFamily="50" charset="-18"/>
                  </a:rPr>
                  <a:t/>
                </a:r>
                <a:br>
                  <a:rPr lang="hr-HR" sz="2000" dirty="0">
                    <a:solidFill>
                      <a:schemeClr val="tx1"/>
                    </a:solidFill>
                    <a:effectLst/>
                    <a:latin typeface="UniZgLight" pitchFamily="50" charset="-18"/>
                  </a:rPr>
                </a:br>
                <a:r>
                  <a:rPr lang="hr-HR" sz="2000" dirty="0">
                    <a:solidFill>
                      <a:schemeClr val="tx1"/>
                    </a:solidFill>
                    <a:effectLst/>
                    <a:latin typeface="UniZgLight" pitchFamily="50" charset="-18"/>
                  </a:rPr>
                  <a:t>Ako pretpostavimo da je  </a:t>
                </a:r>
                <a:r>
                  <a:rPr lang="hr-HR" sz="2000" i="1" dirty="0" err="1">
                    <a:solidFill>
                      <a:schemeClr val="tx1"/>
                    </a:solidFill>
                    <a:effectLst/>
                    <a:latin typeface="UniZgLight" pitchFamily="50" charset="-18"/>
                  </a:rPr>
                  <a:t>x</a:t>
                </a:r>
                <a:r>
                  <a:rPr lang="hr-HR" sz="2000" baseline="-25000" dirty="0" err="1">
                    <a:solidFill>
                      <a:schemeClr val="tx1"/>
                    </a:solidFill>
                    <a:effectLst/>
                    <a:latin typeface="UniZgLight" pitchFamily="50" charset="-18"/>
                  </a:rPr>
                  <a:t>s</a:t>
                </a:r>
                <a:r>
                  <a:rPr lang="hr-HR" sz="2000" dirty="0">
                    <a:solidFill>
                      <a:schemeClr val="tx1"/>
                    </a:solidFill>
                    <a:effectLst/>
                    <a:latin typeface="UniZgLight" pitchFamily="50" charset="-18"/>
                  </a:rPr>
                  <a:t>&lt;&lt;1 te razvijemo </a:t>
                </a:r>
                <a:r>
                  <a:rPr lang="hr-HR" sz="2000" dirty="0" err="1">
                    <a:solidFill>
                      <a:schemeClr val="tx1"/>
                    </a:solidFill>
                    <a:effectLst/>
                    <a:latin typeface="UniZgLight" pitchFamily="50" charset="-18"/>
                  </a:rPr>
                  <a:t>Taylorov</a:t>
                </a:r>
                <a:r>
                  <a:rPr lang="hr-HR" sz="2000" dirty="0">
                    <a:solidFill>
                      <a:schemeClr val="tx1"/>
                    </a:solidFill>
                    <a:effectLst/>
                    <a:latin typeface="UniZgLight" pitchFamily="50" charset="-18"/>
                  </a:rPr>
                  <a:t> niz , slijedi da je </a:t>
                </a:r>
                <a:br>
                  <a:rPr lang="hr-HR" sz="2000" dirty="0">
                    <a:solidFill>
                      <a:schemeClr val="tx1"/>
                    </a:solidFill>
                    <a:effectLst/>
                    <a:latin typeface="UniZgLight" pitchFamily="50" charset="-18"/>
                  </a:rPr>
                </a:br>
                <a:r>
                  <a:rPr lang="hr-HR" sz="2000" dirty="0" err="1">
                    <a:solidFill>
                      <a:schemeClr val="tx1"/>
                    </a:solidFill>
                    <a:effectLst/>
                    <a:latin typeface="UniZgLight" pitchFamily="50" charset="-18"/>
                  </a:rPr>
                  <a:t>ln</a:t>
                </a:r>
                <a:r>
                  <a:rPr lang="hr-HR" sz="2000" dirty="0">
                    <a:solidFill>
                      <a:schemeClr val="tx1"/>
                    </a:solidFill>
                    <a:effectLst/>
                    <a:latin typeface="UniZgLight" pitchFamily="50" charset="-18"/>
                  </a:rPr>
                  <a:t>(1-</a:t>
                </a:r>
                <a:r>
                  <a:rPr lang="hr-HR" sz="2000" i="1" dirty="0" err="1">
                    <a:solidFill>
                      <a:schemeClr val="tx1"/>
                    </a:solidFill>
                    <a:effectLst/>
                    <a:latin typeface="UniZgLight" pitchFamily="50" charset="-18"/>
                  </a:rPr>
                  <a:t>x</a:t>
                </a:r>
                <a:r>
                  <a:rPr lang="hr-HR" sz="2000" baseline="-25000" dirty="0" err="1">
                    <a:solidFill>
                      <a:schemeClr val="tx1"/>
                    </a:solidFill>
                    <a:effectLst/>
                    <a:latin typeface="UniZgLight" pitchFamily="50" charset="-18"/>
                  </a:rPr>
                  <a:t>s</a:t>
                </a:r>
                <a:r>
                  <a:rPr lang="hr-HR" sz="2000" dirty="0">
                    <a:solidFill>
                      <a:schemeClr val="tx1"/>
                    </a:solidFill>
                    <a:effectLst/>
                    <a:latin typeface="UniZgLight" pitchFamily="50" charset="-18"/>
                  </a:rPr>
                  <a:t>)</a:t>
                </a:r>
                <a:r>
                  <a:rPr lang="hr-HR" sz="2000" dirty="0">
                    <a:solidFill>
                      <a:schemeClr val="tx1"/>
                    </a:solidFill>
                    <a:effectLst/>
                    <a:latin typeface="UniZgLight" pitchFamily="50" charset="-18"/>
                    <a:sym typeface="Symbol"/>
                  </a:rPr>
                  <a:t>-</a:t>
                </a:r>
                <a:r>
                  <a:rPr lang="hr-HR" sz="2000" i="1" dirty="0" err="1">
                    <a:solidFill>
                      <a:schemeClr val="tx1"/>
                    </a:solidFill>
                    <a:effectLst/>
                    <a:latin typeface="UniZgLight" pitchFamily="50" charset="-18"/>
                  </a:rPr>
                  <a:t>x</a:t>
                </a:r>
                <a:r>
                  <a:rPr lang="hr-HR" sz="2000" baseline="-25000" dirty="0" err="1">
                    <a:solidFill>
                      <a:schemeClr val="tx1"/>
                    </a:solidFill>
                    <a:effectLst/>
                    <a:latin typeface="UniZgLight" pitchFamily="50" charset="-18"/>
                  </a:rPr>
                  <a:t>s</a:t>
                </a:r>
                <a:r>
                  <a:rPr lang="hr-HR" sz="2000" baseline="-25000" dirty="0">
                    <a:solidFill>
                      <a:schemeClr val="tx1"/>
                    </a:solidFill>
                    <a:effectLst/>
                    <a:latin typeface="UniZgLight" pitchFamily="50" charset="-18"/>
                  </a:rPr>
                  <a:t> </a:t>
                </a:r>
                <a:r>
                  <a:rPr lang="hr-HR" sz="2000" dirty="0">
                    <a:solidFill>
                      <a:schemeClr val="tx1"/>
                    </a:solidFill>
                    <a:effectLst/>
                    <a:latin typeface="UniZgLight" pitchFamily="50" charset="-18"/>
                  </a:rPr>
                  <a:t>dolazimo do sljedeće relacije</a:t>
                </a:r>
                <a:br>
                  <a:rPr lang="hr-HR" sz="2000" dirty="0">
                    <a:solidFill>
                      <a:schemeClr val="tx1"/>
                    </a:solidFill>
                    <a:effectLst/>
                    <a:latin typeface="UniZgLight" pitchFamily="50" charset="-18"/>
                  </a:rPr>
                </a:br>
                <a:r>
                  <a:rPr lang="hr-HR" sz="2000" dirty="0">
                    <a:solidFill>
                      <a:schemeClr val="tx1"/>
                    </a:solidFill>
                    <a:effectLst/>
                    <a:latin typeface="UniZgLight" pitchFamily="50" charset="-18"/>
                  </a:rPr>
                  <a:t/>
                </a:r>
                <a:br>
                  <a:rPr lang="hr-HR" sz="2000" dirty="0">
                    <a:solidFill>
                      <a:schemeClr val="tx1"/>
                    </a:solidFill>
                    <a:effectLst/>
                    <a:latin typeface="UniZgLight" pitchFamily="50" charset="-18"/>
                  </a:rPr>
                </a:br>
                <a:r>
                  <a:rPr lang="el-GR" sz="2000" dirty="0">
                    <a:solidFill>
                      <a:schemeClr val="tx1"/>
                    </a:solidFill>
                    <a:effectLst/>
                  </a:rPr>
                  <a:t>Δ</a:t>
                </a:r>
                <a:r>
                  <a:rPr lang="hr-HR" sz="2000" baseline="-25000" dirty="0" err="1">
                    <a:solidFill>
                      <a:schemeClr val="tx1"/>
                    </a:solidFill>
                    <a:effectLst/>
                    <a:latin typeface="UniZgLight" pitchFamily="50" charset="-18"/>
                  </a:rPr>
                  <a:t>mix</a:t>
                </a:r>
                <a:r>
                  <a:rPr lang="hr-HR" sz="2000" i="1" dirty="0" err="1">
                    <a:solidFill>
                      <a:schemeClr val="tx1"/>
                    </a:solidFill>
                    <a:effectLst/>
                    <a:latin typeface="UniZgLight" pitchFamily="50" charset="-18"/>
                  </a:rPr>
                  <a:t>G</a:t>
                </a:r>
                <a:r>
                  <a:rPr lang="hr-HR" sz="2000" i="1" dirty="0">
                    <a:solidFill>
                      <a:schemeClr val="tx1"/>
                    </a:solidFill>
                    <a:effectLst/>
                    <a:latin typeface="UniZgLight" pitchFamily="50" charset="-18"/>
                  </a:rPr>
                  <a:t> </a:t>
                </a:r>
                <a:r>
                  <a:rPr lang="hr-HR" sz="2000" dirty="0">
                    <a:solidFill>
                      <a:schemeClr val="tx1"/>
                    </a:solidFill>
                    <a:effectLst/>
                    <a:latin typeface="UniZgLight" pitchFamily="50" charset="-18"/>
                  </a:rPr>
                  <a:t>= </a:t>
                </a:r>
                <a:r>
                  <a:rPr lang="hr-HR" sz="2000" i="1" dirty="0" err="1">
                    <a:solidFill>
                      <a:schemeClr val="tx1"/>
                    </a:solidFill>
                    <a:effectLst/>
                    <a:latin typeface="UniZgLight" pitchFamily="50" charset="-18"/>
                  </a:rPr>
                  <a:t>nRTx</a:t>
                </a:r>
                <a14:m>
                  <m:oMath xmlns:m="http://schemas.openxmlformats.org/officeDocument/2006/math">
                    <m:r>
                      <a:rPr lang="hr-HR" sz="2000" i="1" baseline="-25000" dirty="0">
                        <a:solidFill>
                          <a:schemeClr val="tx1"/>
                        </a:solidFill>
                        <a:effectLst/>
                        <a:latin typeface="Cambria Math"/>
                      </a:rPr>
                      <m:t>𝑠</m:t>
                    </m:r>
                    <m:r>
                      <a:rPr lang="hr-HR" sz="2000" i="1" baseline="-25000" dirty="0">
                        <a:solidFill>
                          <a:schemeClr val="tx1"/>
                        </a:solidFill>
                        <a:effectLst/>
                        <a:latin typeface="Cambria Math"/>
                      </a:rPr>
                      <m:t> </m:t>
                    </m:r>
                  </m:oMath>
                </a14:m>
                <a:r>
                  <a:rPr lang="hr-HR" sz="2000" dirty="0">
                    <a:solidFill>
                      <a:schemeClr val="tx1"/>
                    </a:solidFill>
                    <a:effectLst/>
                    <a:latin typeface="UniZgLight" pitchFamily="50" charset="-18"/>
                  </a:rPr>
                  <a:t>[</a:t>
                </a:r>
                <a:r>
                  <a:rPr lang="hr-HR" sz="2000" dirty="0" err="1">
                    <a:solidFill>
                      <a:schemeClr val="tx1"/>
                    </a:solidFill>
                    <a:effectLst/>
                    <a:latin typeface="UniZgLight" pitchFamily="50" charset="-18"/>
                  </a:rPr>
                  <a:t>ln</a:t>
                </a:r>
                <a:r>
                  <a:rPr lang="hr-HR" sz="2000" dirty="0">
                    <a:solidFill>
                      <a:schemeClr val="tx1"/>
                    </a:solidFill>
                    <a:effectLst/>
                    <a:latin typeface="UniZgLight" pitchFamily="50" charset="-18"/>
                  </a:rPr>
                  <a:t>(</a:t>
                </a:r>
                <a:r>
                  <a:rPr lang="hr-HR" sz="2000" i="1" dirty="0" err="1">
                    <a:solidFill>
                      <a:schemeClr val="tx1"/>
                    </a:solidFill>
                    <a:effectLst/>
                    <a:latin typeface="UniZgLight" pitchFamily="50" charset="-18"/>
                  </a:rPr>
                  <a:t>x</a:t>
                </a:r>
                <a:r>
                  <a:rPr lang="hr-HR" sz="2000" baseline="-25000" dirty="0" err="1">
                    <a:solidFill>
                      <a:schemeClr val="tx1"/>
                    </a:solidFill>
                    <a:effectLst/>
                    <a:latin typeface="UniZgLight" pitchFamily="50" charset="-18"/>
                  </a:rPr>
                  <a:t>s</a:t>
                </a:r>
                <a:r>
                  <a:rPr lang="hr-HR" sz="2000" dirty="0">
                    <a:solidFill>
                      <a:schemeClr val="tx1"/>
                    </a:solidFill>
                    <a:effectLst/>
                    <a:latin typeface="UniZgLight" pitchFamily="50" charset="-18"/>
                  </a:rPr>
                  <a:t>) -1]						(3)</a:t>
                </a:r>
                <a:r>
                  <a:rPr lang="hr-HR" sz="2000" dirty="0">
                    <a:solidFill>
                      <a:schemeClr val="tx1"/>
                    </a:solidFill>
                    <a:latin typeface="UniZgLight" pitchFamily="50" charset="-18"/>
                  </a:rPr>
                  <a:t/>
                </a:r>
                <a:br>
                  <a:rPr lang="hr-HR" sz="2000" dirty="0">
                    <a:solidFill>
                      <a:schemeClr val="tx1"/>
                    </a:solidFill>
                    <a:latin typeface="UniZgLight" pitchFamily="50" charset="-18"/>
                  </a:rPr>
                </a:br>
                <a:r>
                  <a:rPr lang="hr-HR" sz="2000" dirty="0">
                    <a:latin typeface="UniZgLight" pitchFamily="50" charset="-18"/>
                  </a:rPr>
                  <a:t/>
                </a:r>
                <a:br>
                  <a:rPr lang="hr-HR" sz="2000" dirty="0">
                    <a:latin typeface="UniZgLight" pitchFamily="50" charset="-18"/>
                  </a:rPr>
                </a:br>
                <a:endParaRPr lang="hr-HR" sz="2000" baseline="-25000" dirty="0">
                  <a:latin typeface="UniZgLight" pitchFamily="50" charset="-18"/>
                </a:endParaRPr>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467544" y="548680"/>
                <a:ext cx="7772400" cy="5445224"/>
              </a:xfrm>
              <a:blipFill rotWithShape="1">
                <a:blip r:embed="rId2"/>
                <a:stretch>
                  <a:fillRect l="-863" r="-549"/>
                </a:stretch>
              </a:blipFill>
            </p:spPr>
            <p:txBody>
              <a:bodyPr/>
              <a:lstStyle/>
              <a:p>
                <a:r>
                  <a:rPr lang="hr-HR">
                    <a:noFill/>
                  </a:rPr>
                  <a:t> </a:t>
                </a:r>
              </a:p>
            </p:txBody>
          </p:sp>
        </mc:Fallback>
      </mc:AlternateContent>
    </p:spTree>
    <p:extLst>
      <p:ext uri="{BB962C8B-B14F-4D97-AF65-F5344CB8AC3E}">
        <p14:creationId xmlns:p14="http://schemas.microsoft.com/office/powerpoint/2010/main" val="254839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23528" y="116632"/>
                <a:ext cx="7772400" cy="6192688"/>
              </a:xfrm>
            </p:spPr>
            <p:txBody>
              <a:bodyPr>
                <a:normAutofit fontScale="90000"/>
              </a:bodyPr>
              <a:lstStyle/>
              <a:p>
                <a:pPr algn="l"/>
                <a:r>
                  <a:rPr lang="hr-HR" sz="2000" dirty="0">
                    <a:solidFill>
                      <a:schemeClr val="tx1"/>
                    </a:solidFill>
                    <a:effectLst/>
                    <a:latin typeface="UniZgLight" pitchFamily="50" charset="-18"/>
                  </a:rPr>
                  <a:t>Gibbsova energija separacije za proces desalinacije, </a:t>
                </a:r>
                <a:r>
                  <a:rPr lang="el-GR" sz="2000" dirty="0">
                    <a:solidFill>
                      <a:schemeClr val="tx1"/>
                    </a:solidFill>
                    <a:effectLst/>
                  </a:rPr>
                  <a:t>Δ</a:t>
                </a:r>
                <a:r>
                  <a:rPr lang="hr-HR" sz="2000" baseline="-25000" dirty="0">
                    <a:solidFill>
                      <a:schemeClr val="tx1"/>
                    </a:solidFill>
                    <a:effectLst/>
                    <a:latin typeface="UniZgLight" pitchFamily="50" charset="-18"/>
                  </a:rPr>
                  <a:t>sep</a:t>
                </a:r>
                <a:r>
                  <a:rPr lang="hr-HR" sz="2000" i="1" dirty="0">
                    <a:solidFill>
                      <a:schemeClr val="tx1"/>
                    </a:solidFill>
                    <a:effectLst/>
                    <a:latin typeface="UniZgLight" pitchFamily="50" charset="-18"/>
                  </a:rPr>
                  <a:t>G</a:t>
                </a:r>
                <a:r>
                  <a:rPr lang="hr-HR" sz="2000" dirty="0">
                    <a:solidFill>
                      <a:schemeClr val="tx1"/>
                    </a:solidFill>
                    <a:effectLst/>
                    <a:latin typeface="UniZgLight" pitchFamily="50" charset="-18"/>
                  </a:rPr>
                  <a:t>, razlika je između energija miješanja izlaznih struja permeata (P) i retentata (R) i ulazne struje (F)</a:t>
                </a:r>
                <a:br>
                  <a:rPr lang="hr-HR" sz="2000" dirty="0">
                    <a:solidFill>
                      <a:schemeClr val="tx1"/>
                    </a:solidFill>
                    <a:effectLst/>
                    <a:latin typeface="UniZgLight" pitchFamily="50" charset="-18"/>
                  </a:rPr>
                </a:br>
                <a:r>
                  <a:rPr lang="hr-HR" sz="2000" dirty="0">
                    <a:solidFill>
                      <a:schemeClr val="tx1"/>
                    </a:solidFill>
                    <a:effectLst/>
                    <a:latin typeface="UniZgLight" pitchFamily="50" charset="-18"/>
                  </a:rPr>
                  <a:t> </a:t>
                </a:r>
                <a:r>
                  <a:rPr lang="hr-HR" sz="2000" i="1" dirty="0">
                    <a:solidFill>
                      <a:schemeClr val="tx1"/>
                    </a:solidFill>
                    <a:effectLst/>
                    <a:latin typeface="UniZgLight" pitchFamily="50" charset="-18"/>
                  </a:rPr>
                  <a:t/>
                </a:r>
                <a:br>
                  <a:rPr lang="hr-HR" sz="2000" i="1" dirty="0">
                    <a:solidFill>
                      <a:schemeClr val="tx1"/>
                    </a:solidFill>
                    <a:effectLst/>
                    <a:latin typeface="UniZgLight" pitchFamily="50" charset="-18"/>
                  </a:rPr>
                </a:br>
                <a:r>
                  <a:rPr lang="el-GR" sz="2000" dirty="0">
                    <a:solidFill>
                      <a:schemeClr val="tx1"/>
                    </a:solidFill>
                    <a:effectLst/>
                  </a:rPr>
                  <a:t>Δ</a:t>
                </a:r>
                <a:r>
                  <a:rPr lang="hr-HR" sz="2000" baseline="-25000" dirty="0" err="1">
                    <a:solidFill>
                      <a:schemeClr val="tx1"/>
                    </a:solidFill>
                    <a:effectLst/>
                    <a:latin typeface="UniZgLight" pitchFamily="50" charset="-18"/>
                  </a:rPr>
                  <a:t>sep</a:t>
                </a:r>
                <a:r>
                  <a:rPr lang="hr-HR" sz="2000" i="1" dirty="0" err="1">
                    <a:solidFill>
                      <a:schemeClr val="tx1"/>
                    </a:solidFill>
                    <a:effectLst/>
                    <a:latin typeface="UniZgLight" pitchFamily="50" charset="-18"/>
                  </a:rPr>
                  <a:t>G</a:t>
                </a:r>
                <a:r>
                  <a:rPr lang="hr-HR" sz="2000" i="1" dirty="0">
                    <a:solidFill>
                      <a:schemeClr val="tx1"/>
                    </a:solidFill>
                    <a:effectLst/>
                    <a:latin typeface="UniZgLight" pitchFamily="50" charset="-18"/>
                  </a:rPr>
                  <a:t> </a:t>
                </a:r>
                <a:r>
                  <a:rPr lang="hr-HR" sz="2000" dirty="0">
                    <a:solidFill>
                      <a:schemeClr val="tx1"/>
                    </a:solidFill>
                    <a:effectLst/>
                    <a:latin typeface="UniZgLight" pitchFamily="50" charset="-18"/>
                  </a:rPr>
                  <a:t>= (</a:t>
                </a:r>
                <a:r>
                  <a:rPr lang="el-GR" sz="2000" dirty="0">
                    <a:solidFill>
                      <a:schemeClr val="tx1"/>
                    </a:solidFill>
                    <a:effectLst/>
                  </a:rPr>
                  <a:t>Δ</a:t>
                </a:r>
                <a:r>
                  <a:rPr lang="hr-HR" sz="2000" baseline="-25000" dirty="0">
                    <a:solidFill>
                      <a:schemeClr val="tx1"/>
                    </a:solidFill>
                    <a:effectLst/>
                    <a:latin typeface="UniZgLight" pitchFamily="50" charset="-18"/>
                  </a:rPr>
                  <a:t>mix</a:t>
                </a:r>
                <a:r>
                  <a:rPr lang="hr-HR" sz="2000" i="1" dirty="0">
                    <a:solidFill>
                      <a:schemeClr val="tx1"/>
                    </a:solidFill>
                    <a:effectLst/>
                    <a:latin typeface="UniZgLight" pitchFamily="50" charset="-18"/>
                  </a:rPr>
                  <a:t>G</a:t>
                </a:r>
                <a:r>
                  <a:rPr lang="hr-HR" sz="2000" baseline="-25000" dirty="0">
                    <a:solidFill>
                      <a:schemeClr val="tx1"/>
                    </a:solidFill>
                    <a:effectLst/>
                    <a:latin typeface="UniZgLight" pitchFamily="50" charset="-18"/>
                  </a:rPr>
                  <a:t>P</a:t>
                </a:r>
                <a:r>
                  <a:rPr lang="hr-HR" sz="2000" i="1" dirty="0">
                    <a:solidFill>
                      <a:schemeClr val="tx1"/>
                    </a:solidFill>
                    <a:effectLst/>
                    <a:latin typeface="UniZgLight" pitchFamily="50" charset="-18"/>
                  </a:rPr>
                  <a:t>+ </a:t>
                </a:r>
                <a:r>
                  <a:rPr lang="el-GR" sz="2000" dirty="0">
                    <a:solidFill>
                      <a:schemeClr val="tx1"/>
                    </a:solidFill>
                    <a:effectLst/>
                  </a:rPr>
                  <a:t>Δ</a:t>
                </a:r>
                <a:r>
                  <a:rPr lang="hr-HR" sz="2000" baseline="-25000" dirty="0">
                    <a:solidFill>
                      <a:schemeClr val="tx1"/>
                    </a:solidFill>
                    <a:effectLst/>
                    <a:latin typeface="UniZgLight" pitchFamily="50" charset="-18"/>
                  </a:rPr>
                  <a:t>mix</a:t>
                </a:r>
                <a:r>
                  <a:rPr lang="hr-HR" sz="2000" i="1" dirty="0">
                    <a:solidFill>
                      <a:schemeClr val="tx1"/>
                    </a:solidFill>
                    <a:effectLst/>
                    <a:latin typeface="UniZgLight" pitchFamily="50" charset="-18"/>
                  </a:rPr>
                  <a:t>G </a:t>
                </a:r>
                <a:r>
                  <a:rPr lang="hr-HR" sz="2000" baseline="-25000" dirty="0">
                    <a:solidFill>
                      <a:schemeClr val="tx1"/>
                    </a:solidFill>
                    <a:effectLst/>
                    <a:latin typeface="UniZgLight" pitchFamily="50" charset="-18"/>
                  </a:rPr>
                  <a:t>R</a:t>
                </a:r>
                <a:r>
                  <a:rPr lang="hr-HR" sz="2000" i="1" dirty="0">
                    <a:solidFill>
                      <a:schemeClr val="tx1"/>
                    </a:solidFill>
                    <a:effectLst/>
                    <a:latin typeface="UniZgLight" pitchFamily="50" charset="-18"/>
                  </a:rPr>
                  <a:t>) - </a:t>
                </a:r>
                <a:r>
                  <a:rPr lang="el-GR" sz="2000" dirty="0">
                    <a:solidFill>
                      <a:schemeClr val="tx1"/>
                    </a:solidFill>
                    <a:effectLst/>
                  </a:rPr>
                  <a:t>Δ</a:t>
                </a:r>
                <a:r>
                  <a:rPr lang="hr-HR" sz="2000" baseline="-25000" dirty="0">
                    <a:solidFill>
                      <a:schemeClr val="tx1"/>
                    </a:solidFill>
                    <a:effectLst/>
                    <a:latin typeface="UniZgLight" pitchFamily="50" charset="-18"/>
                  </a:rPr>
                  <a:t>mix</a:t>
                </a:r>
                <a:r>
                  <a:rPr lang="hr-HR" sz="2000" i="1" dirty="0">
                    <a:solidFill>
                      <a:schemeClr val="tx1"/>
                    </a:solidFill>
                    <a:effectLst/>
                    <a:latin typeface="UniZgLight" pitchFamily="50" charset="-18"/>
                  </a:rPr>
                  <a:t>G </a:t>
                </a:r>
                <a:r>
                  <a:rPr lang="hr-HR" sz="2000" baseline="-25000" dirty="0">
                    <a:solidFill>
                      <a:schemeClr val="tx1"/>
                    </a:solidFill>
                    <a:effectLst/>
                    <a:latin typeface="UniZgLight" pitchFamily="50" charset="-18"/>
                  </a:rPr>
                  <a:t>F</a:t>
                </a:r>
                <a:r>
                  <a:rPr lang="hr-HR" sz="2000" dirty="0">
                    <a:solidFill>
                      <a:schemeClr val="tx1"/>
                    </a:solidFill>
                    <a:effectLst/>
                    <a:latin typeface="UniZgLight" pitchFamily="50" charset="-18"/>
                  </a:rPr>
                  <a:t>					(4)</a:t>
                </a:r>
                <a:br>
                  <a:rPr lang="hr-HR" sz="2000" dirty="0">
                    <a:solidFill>
                      <a:schemeClr val="tx1"/>
                    </a:solidFill>
                    <a:effectLst/>
                    <a:latin typeface="UniZgLight" pitchFamily="50" charset="-18"/>
                  </a:rPr>
                </a:br>
                <a:r>
                  <a:rPr lang="hr-HR" sz="1800" dirty="0">
                    <a:solidFill>
                      <a:schemeClr val="tx1"/>
                    </a:solidFill>
                    <a:effectLst/>
                    <a:latin typeface="UniZgLight" pitchFamily="50" charset="-18"/>
                  </a:rPr>
                  <a:t>gdje </a:t>
                </a:r>
                <a:r>
                  <a:rPr lang="el-GR" sz="1800" dirty="0">
                    <a:solidFill>
                      <a:schemeClr val="tx1"/>
                    </a:solidFill>
                    <a:effectLst/>
                  </a:rPr>
                  <a:t>Δ</a:t>
                </a:r>
                <a:r>
                  <a:rPr lang="hr-HR" sz="1800" baseline="-25000" dirty="0">
                    <a:solidFill>
                      <a:schemeClr val="tx1"/>
                    </a:solidFill>
                    <a:effectLst/>
                    <a:latin typeface="UniZgLight" pitchFamily="50" charset="-18"/>
                  </a:rPr>
                  <a:t>mix</a:t>
                </a:r>
                <a:r>
                  <a:rPr lang="hr-HR" sz="1800" i="1" dirty="0">
                    <a:solidFill>
                      <a:schemeClr val="tx1"/>
                    </a:solidFill>
                    <a:effectLst/>
                    <a:latin typeface="UniZgLight" pitchFamily="50" charset="-18"/>
                  </a:rPr>
                  <a:t>G </a:t>
                </a:r>
                <a:r>
                  <a:rPr lang="hr-HR" sz="1800" baseline="-25000" dirty="0">
                    <a:solidFill>
                      <a:schemeClr val="tx1"/>
                    </a:solidFill>
                    <a:effectLst/>
                    <a:latin typeface="UniZgLight" pitchFamily="50" charset="-18"/>
                  </a:rPr>
                  <a:t>P</a:t>
                </a:r>
                <a:r>
                  <a:rPr lang="hr-HR" sz="1800" i="1" baseline="-25000" dirty="0">
                    <a:solidFill>
                      <a:schemeClr val="tx1"/>
                    </a:solidFill>
                    <a:effectLst/>
                    <a:latin typeface="UniZgLight" pitchFamily="50" charset="-18"/>
                  </a:rPr>
                  <a:t> </a:t>
                </a:r>
                <a:r>
                  <a:rPr lang="hr-HR" sz="1800" i="1" dirty="0">
                    <a:solidFill>
                      <a:schemeClr val="tx1"/>
                    </a:solidFill>
                    <a:effectLst/>
                    <a:latin typeface="UniZgLight" pitchFamily="50" charset="-18"/>
                  </a:rPr>
                  <a:t>, </a:t>
                </a:r>
                <a:r>
                  <a:rPr lang="el-GR" sz="1800" dirty="0">
                    <a:solidFill>
                      <a:schemeClr val="tx1"/>
                    </a:solidFill>
                    <a:effectLst/>
                  </a:rPr>
                  <a:t>Δ</a:t>
                </a:r>
                <a:r>
                  <a:rPr lang="hr-HR" sz="1800" baseline="-25000" dirty="0">
                    <a:solidFill>
                      <a:schemeClr val="tx1"/>
                    </a:solidFill>
                    <a:effectLst/>
                    <a:latin typeface="UniZgLight" pitchFamily="50" charset="-18"/>
                  </a:rPr>
                  <a:t>mix</a:t>
                </a:r>
                <a:r>
                  <a:rPr lang="hr-HR" sz="1800" i="1" dirty="0">
                    <a:solidFill>
                      <a:schemeClr val="tx1"/>
                    </a:solidFill>
                    <a:effectLst/>
                    <a:latin typeface="UniZgLight" pitchFamily="50" charset="-18"/>
                  </a:rPr>
                  <a:t>G </a:t>
                </a:r>
                <a:r>
                  <a:rPr lang="hr-HR" sz="1800" baseline="-25000" dirty="0">
                    <a:solidFill>
                      <a:schemeClr val="tx1"/>
                    </a:solidFill>
                    <a:effectLst/>
                    <a:latin typeface="UniZgLight" pitchFamily="50" charset="-18"/>
                  </a:rPr>
                  <a:t>R</a:t>
                </a:r>
                <a:r>
                  <a:rPr lang="hr-HR" sz="1800" i="1" baseline="-25000" dirty="0">
                    <a:solidFill>
                      <a:schemeClr val="tx1"/>
                    </a:solidFill>
                    <a:effectLst/>
                    <a:latin typeface="UniZgLight" pitchFamily="50" charset="-18"/>
                  </a:rPr>
                  <a:t>  </a:t>
                </a:r>
                <a:r>
                  <a:rPr lang="hr-HR" sz="1800" dirty="0">
                    <a:solidFill>
                      <a:schemeClr val="tx1"/>
                    </a:solidFill>
                    <a:effectLst/>
                    <a:latin typeface="UniZgLight" pitchFamily="50" charset="-18"/>
                  </a:rPr>
                  <a:t>i</a:t>
                </a:r>
                <a:r>
                  <a:rPr lang="hr-HR" sz="1800" i="1" dirty="0">
                    <a:solidFill>
                      <a:schemeClr val="tx1"/>
                    </a:solidFill>
                    <a:effectLst/>
                    <a:latin typeface="UniZgLight" pitchFamily="50" charset="-18"/>
                  </a:rPr>
                  <a:t> </a:t>
                </a:r>
                <a:r>
                  <a:rPr lang="el-GR" sz="1800" dirty="0">
                    <a:solidFill>
                      <a:schemeClr val="tx1"/>
                    </a:solidFill>
                    <a:effectLst/>
                  </a:rPr>
                  <a:t>Δ</a:t>
                </a:r>
                <a:r>
                  <a:rPr lang="hr-HR" sz="1800" baseline="-25000" dirty="0">
                    <a:solidFill>
                      <a:schemeClr val="tx1"/>
                    </a:solidFill>
                    <a:effectLst/>
                    <a:latin typeface="UniZgLight" pitchFamily="50" charset="-18"/>
                  </a:rPr>
                  <a:t>mix</a:t>
                </a:r>
                <a:r>
                  <a:rPr lang="hr-HR" sz="1800" i="1" dirty="0">
                    <a:solidFill>
                      <a:schemeClr val="tx1"/>
                    </a:solidFill>
                    <a:effectLst/>
                    <a:latin typeface="UniZgLight" pitchFamily="50" charset="-18"/>
                  </a:rPr>
                  <a:t>G</a:t>
                </a:r>
                <a:r>
                  <a:rPr lang="hr-HR" sz="1800" baseline="-25000" dirty="0">
                    <a:solidFill>
                      <a:schemeClr val="tx1"/>
                    </a:solidFill>
                    <a:effectLst/>
                    <a:latin typeface="UniZgLight" pitchFamily="50" charset="-18"/>
                  </a:rPr>
                  <a:t>F </a:t>
                </a:r>
                <a:r>
                  <a:rPr lang="hr-HR" sz="1800" dirty="0">
                    <a:solidFill>
                      <a:schemeClr val="tx1"/>
                    </a:solidFill>
                    <a:effectLst/>
                    <a:latin typeface="UniZgLight" pitchFamily="50" charset="-18"/>
                  </a:rPr>
                  <a:t>predstavljaju struje permeata, retentata i ulaza </a:t>
                </a:r>
                <a:br>
                  <a:rPr lang="hr-HR" sz="1800" dirty="0">
                    <a:solidFill>
                      <a:schemeClr val="tx1"/>
                    </a:solidFill>
                    <a:effectLst/>
                    <a:latin typeface="UniZgLight" pitchFamily="50" charset="-18"/>
                  </a:rPr>
                </a:br>
                <a:r>
                  <a:rPr lang="hr-HR" sz="1800" dirty="0">
                    <a:solidFill>
                      <a:schemeClr val="tx1"/>
                    </a:solidFill>
                    <a:effectLst/>
                    <a:latin typeface="UniZgLight" pitchFamily="50" charset="-18"/>
                  </a:rPr>
                  <a:t/>
                </a:r>
                <a:br>
                  <a:rPr lang="hr-HR" sz="1800" dirty="0">
                    <a:solidFill>
                      <a:schemeClr val="tx1"/>
                    </a:solidFill>
                    <a:effectLst/>
                    <a:latin typeface="UniZgLight" pitchFamily="50" charset="-18"/>
                  </a:rPr>
                </a:br>
                <a:r>
                  <a:rPr lang="hr-HR" sz="1800" dirty="0">
                    <a:solidFill>
                      <a:schemeClr val="tx1"/>
                    </a:solidFill>
                    <a:effectLst/>
                    <a:latin typeface="UniZgLight" pitchFamily="50" charset="-18"/>
                  </a:rPr>
                  <a:t>Molarna Gibbsova energija miješanja (</a:t>
                </a:r>
                <a:r>
                  <a:rPr lang="el-GR" sz="1800" dirty="0">
                    <a:solidFill>
                      <a:schemeClr val="tx1"/>
                    </a:solidFill>
                    <a:effectLst/>
                  </a:rPr>
                  <a:t>Δ</a:t>
                </a:r>
                <a:r>
                  <a:rPr lang="hr-HR" sz="1800" baseline="-25000" dirty="0" err="1">
                    <a:solidFill>
                      <a:schemeClr val="tx1"/>
                    </a:solidFill>
                    <a:effectLst/>
                    <a:latin typeface="UniZgLight" pitchFamily="50" charset="-18"/>
                  </a:rPr>
                  <a:t>mix</a:t>
                </a:r>
                <a:r>
                  <a:rPr lang="hr-HR" sz="1800" i="1" dirty="0" err="1">
                    <a:solidFill>
                      <a:schemeClr val="tx1"/>
                    </a:solidFill>
                    <a:latin typeface="UniZgLight" pitchFamily="50" charset="-18"/>
                  </a:rPr>
                  <a:t>G</a:t>
                </a:r>
                <a:r>
                  <a:rPr lang="hr-HR" sz="1800" baseline="-25000" dirty="0" err="1">
                    <a:solidFill>
                      <a:schemeClr val="tx1"/>
                    </a:solidFill>
                    <a:effectLst/>
                    <a:latin typeface="UniZgLight" pitchFamily="50" charset="-18"/>
                  </a:rPr>
                  <a:t>m</a:t>
                </a:r>
                <a:r>
                  <a:rPr lang="hr-HR" sz="1800" i="1" dirty="0">
                    <a:solidFill>
                      <a:schemeClr val="tx1"/>
                    </a:solidFill>
                    <a:effectLst/>
                    <a:latin typeface="UniZgLight" pitchFamily="50" charset="-18"/>
                  </a:rPr>
                  <a:t>= </a:t>
                </a:r>
                <a:r>
                  <a:rPr lang="el-GR" sz="1800" dirty="0">
                    <a:solidFill>
                      <a:schemeClr val="tx1"/>
                    </a:solidFill>
                    <a:effectLst/>
                  </a:rPr>
                  <a:t>Δ</a:t>
                </a:r>
                <a:r>
                  <a:rPr lang="hr-HR" sz="1800" baseline="-25000" dirty="0" err="1">
                    <a:solidFill>
                      <a:schemeClr val="tx1"/>
                    </a:solidFill>
                    <a:effectLst/>
                    <a:latin typeface="UniZgLight" pitchFamily="50" charset="-18"/>
                  </a:rPr>
                  <a:t>mix</a:t>
                </a:r>
                <a:r>
                  <a:rPr lang="hr-HR" sz="1800" i="1" dirty="0" err="1">
                    <a:solidFill>
                      <a:schemeClr val="tx1"/>
                    </a:solidFill>
                    <a:effectLst/>
                    <a:latin typeface="UniZgLight" pitchFamily="50" charset="-18"/>
                  </a:rPr>
                  <a:t>G</a:t>
                </a:r>
                <a:r>
                  <a:rPr lang="hr-HR" sz="1800" i="1" dirty="0">
                    <a:solidFill>
                      <a:schemeClr val="tx1"/>
                    </a:solidFill>
                    <a:effectLst/>
                    <a:latin typeface="UniZgLight" pitchFamily="50" charset="-18"/>
                  </a:rPr>
                  <a:t>  </a:t>
                </a:r>
                <a:r>
                  <a:rPr lang="hr-HR" sz="1800" dirty="0">
                    <a:solidFill>
                      <a:schemeClr val="tx1"/>
                    </a:solidFill>
                    <a:effectLst/>
                    <a:latin typeface="UniZgLight" pitchFamily="50" charset="-18"/>
                  </a:rPr>
                  <a:t>/</a:t>
                </a:r>
                <a:r>
                  <a:rPr lang="hr-HR" sz="1800" i="1" dirty="0">
                    <a:solidFill>
                      <a:schemeClr val="tx1"/>
                    </a:solidFill>
                    <a:effectLst/>
                    <a:latin typeface="UniZgLight" pitchFamily="50" charset="-18"/>
                  </a:rPr>
                  <a:t>n</a:t>
                </a:r>
                <a:r>
                  <a:rPr lang="hr-HR" sz="1800" dirty="0">
                    <a:solidFill>
                      <a:schemeClr val="tx1"/>
                    </a:solidFill>
                    <a:effectLst/>
                    <a:latin typeface="UniZgLight" pitchFamily="50" charset="-18"/>
                  </a:rPr>
                  <a:t>) za svaku struju, </a:t>
                </a:r>
                <a:r>
                  <a:rPr lang="el-GR" sz="1800" dirty="0">
                    <a:solidFill>
                      <a:schemeClr val="tx1"/>
                    </a:solidFill>
                    <a:effectLst/>
                  </a:rPr>
                  <a:t>Δ</a:t>
                </a:r>
                <a:r>
                  <a:rPr lang="hr-HR" sz="1800" baseline="-25000" dirty="0" err="1">
                    <a:solidFill>
                      <a:schemeClr val="tx1"/>
                    </a:solidFill>
                    <a:effectLst/>
                    <a:latin typeface="UniZgLight" pitchFamily="50" charset="-18"/>
                  </a:rPr>
                  <a:t>mix</a:t>
                </a:r>
                <a:r>
                  <a:rPr lang="hr-HR" sz="1800" i="1" dirty="0" err="1">
                    <a:solidFill>
                      <a:schemeClr val="tx1"/>
                    </a:solidFill>
                    <a:latin typeface="UniZgLight" pitchFamily="50" charset="-18"/>
                  </a:rPr>
                  <a:t>G</a:t>
                </a:r>
                <a:r>
                  <a:rPr lang="hr-HR" sz="1800" baseline="-25000" dirty="0" err="1">
                    <a:solidFill>
                      <a:schemeClr val="tx1"/>
                    </a:solidFill>
                    <a:latin typeface="UniZgLight" pitchFamily="50" charset="-18"/>
                  </a:rPr>
                  <a:t>m</a:t>
                </a:r>
                <a:r>
                  <a:rPr lang="hr-HR" sz="1800" dirty="0">
                    <a:solidFill>
                      <a:schemeClr val="tx1"/>
                    </a:solidFill>
                    <a:effectLst/>
                    <a:latin typeface="UniZgLight" pitchFamily="50" charset="-18"/>
                    <a:cs typeface="Times New Roman"/>
                  </a:rPr>
                  <a:t>, može se izraziti s obzirom na sastav (komponentu) soli</a:t>
                </a:r>
                <a:r>
                  <a:rPr lang="hr-HR" sz="1800" dirty="0">
                    <a:solidFill>
                      <a:schemeClr val="tx1"/>
                    </a:solidFill>
                    <a:effectLst/>
                    <a:latin typeface="UniZgLight" pitchFamily="50" charset="-18"/>
                  </a:rPr>
                  <a:t>  kako slijedi:</a:t>
                </a:r>
                <a:br>
                  <a:rPr lang="hr-HR" sz="1800" dirty="0">
                    <a:solidFill>
                      <a:schemeClr val="tx1"/>
                    </a:solidFill>
                    <a:effectLst/>
                    <a:latin typeface="UniZgLight" pitchFamily="50" charset="-18"/>
                  </a:rPr>
                </a:br>
                <a:r>
                  <a:rPr lang="hr-HR" sz="1800" dirty="0">
                    <a:solidFill>
                      <a:schemeClr val="tx1"/>
                    </a:solidFill>
                    <a:effectLst/>
                    <a:latin typeface="UniZgLight" pitchFamily="50" charset="-18"/>
                  </a:rPr>
                  <a:t/>
                </a:r>
                <a:br>
                  <a:rPr lang="hr-HR" sz="1800" dirty="0">
                    <a:solidFill>
                      <a:schemeClr val="tx1"/>
                    </a:solidFill>
                    <a:effectLst/>
                    <a:latin typeface="UniZgLight" pitchFamily="50" charset="-18"/>
                  </a:rPr>
                </a:br>
                <a:r>
                  <a:rPr lang="el-GR" sz="1800" dirty="0">
                    <a:solidFill>
                      <a:schemeClr val="tx1"/>
                    </a:solidFill>
                    <a:effectLst/>
                  </a:rPr>
                  <a:t>Δ</a:t>
                </a:r>
                <a:r>
                  <a:rPr lang="hr-HR" sz="1800" baseline="-25000" dirty="0" err="1">
                    <a:solidFill>
                      <a:schemeClr val="tx1"/>
                    </a:solidFill>
                    <a:effectLst/>
                    <a:latin typeface="UniZgLight" pitchFamily="50" charset="-18"/>
                  </a:rPr>
                  <a:t>mix</a:t>
                </a:r>
                <a:r>
                  <a:rPr lang="el-GR" sz="1800" dirty="0">
                    <a:solidFill>
                      <a:schemeClr val="tx1"/>
                    </a:solidFill>
                    <a:effectLst/>
                  </a:rPr>
                  <a:t> </a:t>
                </a:r>
                <a:r>
                  <a:rPr lang="hr-HR" sz="1800" i="1" dirty="0">
                    <a:solidFill>
                      <a:schemeClr val="tx1"/>
                    </a:solidFill>
                    <a:latin typeface="UniZgLight" pitchFamily="50" charset="-18"/>
                  </a:rPr>
                  <a:t>G</a:t>
                </a:r>
                <a:r>
                  <a:rPr lang="hr-HR" sz="1800" baseline="-25000" dirty="0">
                    <a:solidFill>
                      <a:schemeClr val="tx1"/>
                    </a:solidFill>
                    <a:latin typeface="UniZgLight" pitchFamily="50" charset="-18"/>
                  </a:rPr>
                  <a:t>m,F </a:t>
                </a:r>
                <a:r>
                  <a:rPr lang="hr-HR" sz="1800" dirty="0">
                    <a:solidFill>
                      <a:schemeClr val="tx1"/>
                    </a:solidFill>
                    <a:effectLst/>
                    <a:latin typeface="UniZgLight" pitchFamily="50" charset="-18"/>
                  </a:rPr>
                  <a:t>= </a:t>
                </a:r>
                <a:r>
                  <a:rPr lang="hr-HR" sz="1800" i="1" dirty="0">
                    <a:solidFill>
                      <a:schemeClr val="tx1"/>
                    </a:solidFill>
                    <a:effectLst/>
                    <a:latin typeface="UniZgLight" pitchFamily="50" charset="-18"/>
                  </a:rPr>
                  <a:t>nRT x</a:t>
                </a:r>
                <a:r>
                  <a:rPr lang="hr-HR" sz="1800" baseline="-25000" dirty="0">
                    <a:solidFill>
                      <a:schemeClr val="tx1"/>
                    </a:solidFill>
                    <a:effectLst/>
                    <a:latin typeface="UniZgLight" pitchFamily="50" charset="-18"/>
                  </a:rPr>
                  <a:t>s,F</a:t>
                </a:r>
                <a14:m>
                  <m:oMath xmlns:m="http://schemas.openxmlformats.org/officeDocument/2006/math">
                    <m:r>
                      <a:rPr lang="hr-HR" sz="1800" i="1" baseline="-25000" dirty="0">
                        <a:solidFill>
                          <a:schemeClr val="tx1"/>
                        </a:solidFill>
                        <a:effectLst/>
                        <a:latin typeface="Cambria Math"/>
                      </a:rPr>
                      <m:t> </m:t>
                    </m:r>
                  </m:oMath>
                </a14:m>
                <a:r>
                  <a:rPr lang="hr-HR" sz="1800" dirty="0">
                    <a:solidFill>
                      <a:schemeClr val="tx1"/>
                    </a:solidFill>
                    <a:effectLst/>
                    <a:latin typeface="UniZgLight" pitchFamily="50" charset="-18"/>
                  </a:rPr>
                  <a:t>[ln(</a:t>
                </a:r>
                <a:r>
                  <a:rPr lang="hr-HR" sz="1800" i="1" dirty="0">
                    <a:solidFill>
                      <a:schemeClr val="tx1"/>
                    </a:solidFill>
                    <a:effectLst/>
                    <a:latin typeface="UniZgLight" pitchFamily="50" charset="-18"/>
                  </a:rPr>
                  <a:t>x</a:t>
                </a:r>
                <a:r>
                  <a:rPr lang="hr-HR" sz="1800" baseline="-25000" dirty="0">
                    <a:solidFill>
                      <a:schemeClr val="tx1"/>
                    </a:solidFill>
                    <a:effectLst/>
                    <a:latin typeface="UniZgLight" pitchFamily="50" charset="-18"/>
                  </a:rPr>
                  <a:t>s,F</a:t>
                </a:r>
                <a:r>
                  <a:rPr lang="hr-HR" sz="1800" dirty="0">
                    <a:solidFill>
                      <a:schemeClr val="tx1"/>
                    </a:solidFill>
                    <a:effectLst/>
                    <a:latin typeface="UniZgLight" pitchFamily="50" charset="-18"/>
                  </a:rPr>
                  <a:t>) -1]					(5a)</a:t>
                </a:r>
                <a:br>
                  <a:rPr lang="hr-HR" sz="1800" dirty="0">
                    <a:solidFill>
                      <a:schemeClr val="tx1"/>
                    </a:solidFill>
                    <a:effectLst/>
                    <a:latin typeface="UniZgLight" pitchFamily="50" charset="-18"/>
                  </a:rPr>
                </a:br>
                <a:r>
                  <a:rPr lang="el-GR" sz="1800" dirty="0">
                    <a:solidFill>
                      <a:schemeClr val="tx1"/>
                    </a:solidFill>
                    <a:effectLst/>
                  </a:rPr>
                  <a:t>Δ</a:t>
                </a:r>
                <a:r>
                  <a:rPr lang="hr-HR" sz="1800" baseline="-25000" dirty="0" err="1">
                    <a:solidFill>
                      <a:schemeClr val="tx1"/>
                    </a:solidFill>
                    <a:effectLst/>
                    <a:latin typeface="UniZgLight" pitchFamily="50" charset="-18"/>
                  </a:rPr>
                  <a:t>mix</a:t>
                </a:r>
                <a:r>
                  <a:rPr lang="el-GR" sz="1800" dirty="0">
                    <a:solidFill>
                      <a:schemeClr val="tx1"/>
                    </a:solidFill>
                    <a:effectLst/>
                  </a:rPr>
                  <a:t> </a:t>
                </a:r>
                <a:r>
                  <a:rPr lang="hr-HR" sz="1800" i="1" dirty="0">
                    <a:solidFill>
                      <a:schemeClr val="tx1"/>
                    </a:solidFill>
                    <a:latin typeface="UniZgLight" pitchFamily="50" charset="-18"/>
                  </a:rPr>
                  <a:t>G</a:t>
                </a:r>
                <a:r>
                  <a:rPr lang="hr-HR" sz="1800" baseline="-25000" dirty="0">
                    <a:solidFill>
                      <a:schemeClr val="tx1"/>
                    </a:solidFill>
                    <a:effectLst/>
                    <a:latin typeface="UniZgLight" pitchFamily="50" charset="-18"/>
                  </a:rPr>
                  <a:t>m,P</a:t>
                </a:r>
                <a:r>
                  <a:rPr lang="hr-HR" sz="1800" dirty="0">
                    <a:solidFill>
                      <a:schemeClr val="tx1"/>
                    </a:solidFill>
                    <a:effectLst/>
                    <a:latin typeface="UniZgLight" pitchFamily="50" charset="-18"/>
                  </a:rPr>
                  <a:t>= </a:t>
                </a:r>
                <a:r>
                  <a:rPr lang="hr-HR" sz="1800" i="1" dirty="0">
                    <a:solidFill>
                      <a:schemeClr val="tx1"/>
                    </a:solidFill>
                    <a:effectLst/>
                    <a:latin typeface="UniZgLight" pitchFamily="50" charset="-18"/>
                  </a:rPr>
                  <a:t>nRT x</a:t>
                </a:r>
                <a:r>
                  <a:rPr lang="hr-HR" sz="1800" baseline="-25000" dirty="0">
                    <a:solidFill>
                      <a:schemeClr val="tx1"/>
                    </a:solidFill>
                    <a:effectLst/>
                    <a:latin typeface="UniZgLight" pitchFamily="50" charset="-18"/>
                  </a:rPr>
                  <a:t>s,P </a:t>
                </a:r>
                <a:r>
                  <a:rPr lang="hr-HR" sz="1800" dirty="0">
                    <a:solidFill>
                      <a:schemeClr val="tx1"/>
                    </a:solidFill>
                    <a:effectLst/>
                    <a:latin typeface="UniZgLight" pitchFamily="50" charset="-18"/>
                  </a:rPr>
                  <a:t>[ln(</a:t>
                </a:r>
                <a:r>
                  <a:rPr lang="hr-HR" sz="1800" i="1" dirty="0">
                    <a:solidFill>
                      <a:schemeClr val="tx1"/>
                    </a:solidFill>
                    <a:effectLst/>
                    <a:latin typeface="UniZgLight" pitchFamily="50" charset="-18"/>
                  </a:rPr>
                  <a:t>x</a:t>
                </a:r>
                <a:r>
                  <a:rPr lang="hr-HR" sz="1800" baseline="-25000" dirty="0">
                    <a:solidFill>
                      <a:schemeClr val="tx1"/>
                    </a:solidFill>
                    <a:effectLst/>
                    <a:latin typeface="UniZgLight" pitchFamily="50" charset="-18"/>
                  </a:rPr>
                  <a:t>s,P</a:t>
                </a:r>
                <a:r>
                  <a:rPr lang="hr-HR" sz="1800" dirty="0">
                    <a:solidFill>
                      <a:schemeClr val="tx1"/>
                    </a:solidFill>
                    <a:effectLst/>
                    <a:latin typeface="UniZgLight" pitchFamily="50" charset="-18"/>
                  </a:rPr>
                  <a:t>) -1]					(5b)</a:t>
                </a:r>
                <a:br>
                  <a:rPr lang="hr-HR" sz="1800" dirty="0">
                    <a:solidFill>
                      <a:schemeClr val="tx1"/>
                    </a:solidFill>
                    <a:effectLst/>
                    <a:latin typeface="UniZgLight" pitchFamily="50" charset="-18"/>
                  </a:rPr>
                </a:br>
                <a:r>
                  <a:rPr lang="el-GR" sz="1800" dirty="0">
                    <a:solidFill>
                      <a:schemeClr val="tx1"/>
                    </a:solidFill>
                    <a:effectLst/>
                  </a:rPr>
                  <a:t>Δ</a:t>
                </a:r>
                <a:r>
                  <a:rPr lang="hr-HR" sz="1800" baseline="-25000" dirty="0" err="1">
                    <a:solidFill>
                      <a:schemeClr val="tx1"/>
                    </a:solidFill>
                    <a:effectLst/>
                    <a:latin typeface="UniZgLight" pitchFamily="50" charset="-18"/>
                  </a:rPr>
                  <a:t>mix</a:t>
                </a:r>
                <a:r>
                  <a:rPr lang="el-GR" sz="1800" dirty="0">
                    <a:solidFill>
                      <a:schemeClr val="tx1"/>
                    </a:solidFill>
                    <a:effectLst/>
                  </a:rPr>
                  <a:t> </a:t>
                </a:r>
                <a:r>
                  <a:rPr lang="hr-HR" sz="1800" dirty="0">
                    <a:solidFill>
                      <a:schemeClr val="tx1"/>
                    </a:solidFill>
                    <a:effectLst/>
                    <a:latin typeface="UniZgLight" pitchFamily="50" charset="-18"/>
                  </a:rPr>
                  <a:t>G</a:t>
                </a:r>
                <a:r>
                  <a:rPr lang="hr-HR" sz="1800" baseline="-25000" dirty="0">
                    <a:solidFill>
                      <a:schemeClr val="tx1"/>
                    </a:solidFill>
                    <a:effectLst/>
                    <a:latin typeface="UniZgLight" pitchFamily="50" charset="-18"/>
                  </a:rPr>
                  <a:t>m,R </a:t>
                </a:r>
                <a:r>
                  <a:rPr lang="hr-HR" sz="1800" dirty="0">
                    <a:solidFill>
                      <a:schemeClr val="tx1"/>
                    </a:solidFill>
                    <a:effectLst/>
                    <a:latin typeface="UniZgLight" pitchFamily="50" charset="-18"/>
                  </a:rPr>
                  <a:t>= </a:t>
                </a:r>
                <a:r>
                  <a:rPr lang="hr-HR" sz="1800" i="1" dirty="0">
                    <a:solidFill>
                      <a:schemeClr val="tx1"/>
                    </a:solidFill>
                    <a:effectLst/>
                    <a:latin typeface="UniZgLight" pitchFamily="50" charset="-18"/>
                  </a:rPr>
                  <a:t>nRT x</a:t>
                </a:r>
                <a:r>
                  <a:rPr lang="hr-HR" sz="1800" baseline="-25000" dirty="0">
                    <a:solidFill>
                      <a:schemeClr val="tx1"/>
                    </a:solidFill>
                    <a:effectLst/>
                    <a:latin typeface="UniZgLight" pitchFamily="50" charset="-18"/>
                  </a:rPr>
                  <a:t>s,R</a:t>
                </a:r>
                <a14:m>
                  <m:oMath xmlns:m="http://schemas.openxmlformats.org/officeDocument/2006/math">
                    <m:r>
                      <a:rPr lang="hr-HR" sz="1800" i="1" baseline="-25000" dirty="0">
                        <a:solidFill>
                          <a:schemeClr val="tx1"/>
                        </a:solidFill>
                        <a:effectLst/>
                        <a:latin typeface="Cambria Math"/>
                      </a:rPr>
                      <m:t> </m:t>
                    </m:r>
                  </m:oMath>
                </a14:m>
                <a:r>
                  <a:rPr lang="hr-HR" sz="1800" dirty="0">
                    <a:solidFill>
                      <a:schemeClr val="tx1"/>
                    </a:solidFill>
                    <a:effectLst/>
                    <a:latin typeface="UniZgLight" pitchFamily="50" charset="-18"/>
                  </a:rPr>
                  <a:t>[ln(</a:t>
                </a:r>
                <a:r>
                  <a:rPr lang="hr-HR" sz="1800" i="1" dirty="0">
                    <a:solidFill>
                      <a:schemeClr val="tx1"/>
                    </a:solidFill>
                    <a:effectLst/>
                    <a:latin typeface="UniZgLight" pitchFamily="50" charset="-18"/>
                  </a:rPr>
                  <a:t>x</a:t>
                </a:r>
                <a:r>
                  <a:rPr lang="hr-HR" sz="1800" baseline="-25000" dirty="0">
                    <a:solidFill>
                      <a:schemeClr val="tx1"/>
                    </a:solidFill>
                    <a:effectLst/>
                    <a:latin typeface="UniZgLight" pitchFamily="50" charset="-18"/>
                  </a:rPr>
                  <a:t>s,R</a:t>
                </a:r>
                <a:r>
                  <a:rPr lang="hr-HR" sz="1800" dirty="0">
                    <a:solidFill>
                      <a:schemeClr val="tx1"/>
                    </a:solidFill>
                    <a:effectLst/>
                    <a:latin typeface="UniZgLight" pitchFamily="50" charset="-18"/>
                  </a:rPr>
                  <a:t>) -1]					(5c)</a:t>
                </a:r>
                <a:br>
                  <a:rPr lang="hr-HR" sz="1800" dirty="0">
                    <a:solidFill>
                      <a:schemeClr val="tx1"/>
                    </a:solidFill>
                    <a:effectLst/>
                    <a:latin typeface="UniZgLight" pitchFamily="50" charset="-18"/>
                  </a:rPr>
                </a:br>
                <a:r>
                  <a:rPr lang="hr-HR" sz="1800" dirty="0">
                    <a:solidFill>
                      <a:schemeClr val="tx1"/>
                    </a:solidFill>
                    <a:effectLst/>
                    <a:latin typeface="UniZgLight" pitchFamily="50" charset="-18"/>
                  </a:rPr>
                  <a:t/>
                </a:r>
                <a:br>
                  <a:rPr lang="hr-HR" sz="1800" dirty="0">
                    <a:solidFill>
                      <a:schemeClr val="tx1"/>
                    </a:solidFill>
                    <a:effectLst/>
                    <a:latin typeface="UniZgLight" pitchFamily="50" charset="-18"/>
                  </a:rPr>
                </a:br>
                <a:r>
                  <a:rPr lang="hr-HR" sz="1800" dirty="0">
                    <a:solidFill>
                      <a:schemeClr val="tx1"/>
                    </a:solidFill>
                    <a:effectLst/>
                    <a:latin typeface="UniZgLight" pitchFamily="50" charset="-18"/>
                  </a:rPr>
                  <a:t>gdje su </a:t>
                </a:r>
                <a:r>
                  <a:rPr lang="hr-HR" sz="1800" i="1" dirty="0">
                    <a:solidFill>
                      <a:schemeClr val="tx1"/>
                    </a:solidFill>
                    <a:effectLst/>
                    <a:latin typeface="UniZgLight" pitchFamily="50" charset="-18"/>
                  </a:rPr>
                  <a:t>x</a:t>
                </a:r>
                <a:r>
                  <a:rPr lang="hr-HR" sz="1800" baseline="-25000" dirty="0">
                    <a:solidFill>
                      <a:schemeClr val="tx1"/>
                    </a:solidFill>
                    <a:effectLst/>
                    <a:latin typeface="UniZgLight" pitchFamily="50" charset="-18"/>
                  </a:rPr>
                  <a:t>s,F</a:t>
                </a:r>
                <a:r>
                  <a:rPr lang="hr-HR" sz="1800" dirty="0">
                    <a:solidFill>
                      <a:schemeClr val="tx1"/>
                    </a:solidFill>
                    <a:effectLst/>
                    <a:latin typeface="UniZgLight" pitchFamily="50" charset="-18"/>
                  </a:rPr>
                  <a:t>, </a:t>
                </a:r>
                <a:r>
                  <a:rPr lang="hr-HR" sz="1800" i="1" dirty="0">
                    <a:solidFill>
                      <a:schemeClr val="tx1"/>
                    </a:solidFill>
                    <a:effectLst/>
                    <a:latin typeface="UniZgLight" pitchFamily="50" charset="-18"/>
                  </a:rPr>
                  <a:t>x</a:t>
                </a:r>
                <a:r>
                  <a:rPr lang="hr-HR" sz="1800" baseline="-25000" dirty="0">
                    <a:solidFill>
                      <a:schemeClr val="tx1"/>
                    </a:solidFill>
                    <a:effectLst/>
                    <a:latin typeface="UniZgLight" pitchFamily="50" charset="-18"/>
                  </a:rPr>
                  <a:t>s,P</a:t>
                </a:r>
                <a:r>
                  <a:rPr lang="hr-HR" sz="1800" dirty="0">
                    <a:solidFill>
                      <a:schemeClr val="tx1"/>
                    </a:solidFill>
                    <a:effectLst/>
                    <a:latin typeface="UniZgLight" pitchFamily="50" charset="-18"/>
                  </a:rPr>
                  <a:t>,</a:t>
                </a:r>
                <a:r>
                  <a:rPr lang="hr-HR" sz="1800" i="1" dirty="0">
                    <a:solidFill>
                      <a:schemeClr val="tx1"/>
                    </a:solidFill>
                    <a:effectLst/>
                    <a:latin typeface="UniZgLight" pitchFamily="50" charset="-18"/>
                  </a:rPr>
                  <a:t> x</a:t>
                </a:r>
                <a:r>
                  <a:rPr lang="hr-HR" sz="1800" baseline="-25000" dirty="0">
                    <a:solidFill>
                      <a:schemeClr val="tx1"/>
                    </a:solidFill>
                    <a:effectLst/>
                    <a:latin typeface="UniZgLight" pitchFamily="50" charset="-18"/>
                  </a:rPr>
                  <a:t>s,R</a:t>
                </a:r>
                <a:r>
                  <a:rPr lang="hr-HR" sz="1800" dirty="0">
                    <a:solidFill>
                      <a:schemeClr val="tx1"/>
                    </a:solidFill>
                    <a:effectLst/>
                    <a:latin typeface="UniZgLight" pitchFamily="50" charset="-18"/>
                  </a:rPr>
                  <a:t> množinski udjeli soli u ulaznoj struji, permeatu i retentatu</a:t>
                </a:r>
                <a:br>
                  <a:rPr lang="hr-HR" sz="1800" dirty="0">
                    <a:solidFill>
                      <a:schemeClr val="tx1"/>
                    </a:solidFill>
                    <a:effectLst/>
                    <a:latin typeface="UniZgLight" pitchFamily="50" charset="-18"/>
                  </a:rPr>
                </a:br>
                <a:r>
                  <a:rPr lang="hr-HR" sz="1800" dirty="0">
                    <a:solidFill>
                      <a:schemeClr val="tx1"/>
                    </a:solidFill>
                    <a:effectLst/>
                    <a:latin typeface="UniZgLight" pitchFamily="50" charset="-18"/>
                  </a:rPr>
                  <a:t/>
                </a:r>
                <a:br>
                  <a:rPr lang="hr-HR" sz="1800" dirty="0">
                    <a:solidFill>
                      <a:schemeClr val="tx1"/>
                    </a:solidFill>
                    <a:effectLst/>
                    <a:latin typeface="UniZgLight" pitchFamily="50" charset="-18"/>
                  </a:rPr>
                </a:br>
                <a:r>
                  <a:rPr lang="hr-HR" sz="1800" dirty="0">
                    <a:solidFill>
                      <a:schemeClr val="tx1"/>
                    </a:solidFill>
                    <a:effectLst/>
                    <a:latin typeface="UniZgLight" pitchFamily="50" charset="-18"/>
                  </a:rPr>
                  <a:t>Za desalinacijske procese koji se odvijaju pri danom stupnju konverzije, </a:t>
                </a:r>
                <a:r>
                  <a:rPr lang="hr-HR" sz="1800" i="1" dirty="0">
                    <a:solidFill>
                      <a:schemeClr val="tx1"/>
                    </a:solidFill>
                    <a:effectLst/>
                    <a:latin typeface="UniZgLight" pitchFamily="50" charset="-18"/>
                  </a:rPr>
                  <a:t>R</a:t>
                </a:r>
                <a:r>
                  <a:rPr lang="hr-HR" sz="1800" baseline="-25000" dirty="0">
                    <a:solidFill>
                      <a:schemeClr val="tx1"/>
                    </a:solidFill>
                    <a:effectLst/>
                    <a:latin typeface="UniZgLight" pitchFamily="50" charset="-18"/>
                  </a:rPr>
                  <a:t>w </a:t>
                </a:r>
                <a:r>
                  <a:rPr lang="hr-HR" sz="1800" dirty="0">
                    <a:solidFill>
                      <a:schemeClr val="tx1"/>
                    </a:solidFill>
                    <a:effectLst/>
                    <a:latin typeface="UniZgLight" pitchFamily="50" charset="-18"/>
                  </a:rPr>
                  <a:t>(definiranom kao omjer produkta permeata (vode) i ulazne (pojne) struje), jednadžba 4 postaje:</a:t>
                </a:r>
                <a:br>
                  <a:rPr lang="hr-HR" sz="1800" dirty="0">
                    <a:solidFill>
                      <a:schemeClr val="tx1"/>
                    </a:solidFill>
                    <a:effectLst/>
                    <a:latin typeface="UniZgLight" pitchFamily="50" charset="-18"/>
                  </a:rPr>
                </a:br>
                <a:r>
                  <a:rPr lang="hr-HR" sz="1800" dirty="0">
                    <a:solidFill>
                      <a:schemeClr val="tx1"/>
                    </a:solidFill>
                    <a:effectLst/>
                    <a:latin typeface="UniZgLight" pitchFamily="50" charset="-18"/>
                  </a:rPr>
                  <a:t/>
                </a:r>
                <a:br>
                  <a:rPr lang="hr-HR" sz="1800" dirty="0">
                    <a:solidFill>
                      <a:schemeClr val="tx1"/>
                    </a:solidFill>
                    <a:effectLst/>
                    <a:latin typeface="UniZgLight" pitchFamily="50" charset="-18"/>
                  </a:rPr>
                </a:br>
                <a:r>
                  <a:rPr lang="el-GR" sz="1800" dirty="0">
                    <a:solidFill>
                      <a:schemeClr val="tx1"/>
                    </a:solidFill>
                    <a:effectLst/>
                  </a:rPr>
                  <a:t>Δ</a:t>
                </a:r>
                <a:r>
                  <a:rPr lang="hr-HR" sz="1800" baseline="-25000" dirty="0" err="1">
                    <a:solidFill>
                      <a:schemeClr val="tx1"/>
                    </a:solidFill>
                    <a:effectLst/>
                    <a:latin typeface="UniZgLight" pitchFamily="50" charset="-18"/>
                  </a:rPr>
                  <a:t>mix</a:t>
                </a:r>
                <a:r>
                  <a:rPr lang="el-GR" sz="1800" dirty="0">
                    <a:solidFill>
                      <a:schemeClr val="tx1"/>
                    </a:solidFill>
                    <a:effectLst/>
                  </a:rPr>
                  <a:t> </a:t>
                </a:r>
                <a:r>
                  <a:rPr lang="hr-HR" sz="1800" i="1" dirty="0" err="1">
                    <a:solidFill>
                      <a:schemeClr val="tx1"/>
                    </a:solidFill>
                    <a:latin typeface="UniZgLight" pitchFamily="50" charset="-18"/>
                  </a:rPr>
                  <a:t>G</a:t>
                </a:r>
                <a:r>
                  <a:rPr lang="hr-HR" sz="1800" baseline="-25000" dirty="0" err="1">
                    <a:solidFill>
                      <a:schemeClr val="tx1"/>
                    </a:solidFill>
                    <a:latin typeface="UniZgLight" pitchFamily="50" charset="-18"/>
                  </a:rPr>
                  <a:t>m</a:t>
                </a:r>
                <a:r>
                  <a:rPr lang="hr-HR" sz="1800" dirty="0">
                    <a:solidFill>
                      <a:schemeClr val="tx1"/>
                    </a:solidFill>
                    <a:effectLst/>
                    <a:latin typeface="UniZgLight" pitchFamily="50" charset="-18"/>
                  </a:rPr>
                  <a:t>= </a:t>
                </a:r>
                <a:r>
                  <a:rPr lang="hr-HR" sz="1800" i="1" dirty="0" err="1">
                    <a:solidFill>
                      <a:schemeClr val="tx1"/>
                    </a:solidFill>
                    <a:effectLst/>
                    <a:latin typeface="UniZgLight" pitchFamily="50" charset="-18"/>
                  </a:rPr>
                  <a:t>R</a:t>
                </a:r>
                <a:r>
                  <a:rPr lang="hr-HR" sz="1800" baseline="-25000" dirty="0" err="1">
                    <a:solidFill>
                      <a:schemeClr val="tx1"/>
                    </a:solidFill>
                    <a:effectLst/>
                    <a:latin typeface="UniZgLight" pitchFamily="50" charset="-18"/>
                  </a:rPr>
                  <a:t>w</a:t>
                </a:r>
                <a:r>
                  <a:rPr lang="el-GR" sz="1800" dirty="0">
                    <a:solidFill>
                      <a:schemeClr val="tx1"/>
                    </a:solidFill>
                    <a:effectLst/>
                  </a:rPr>
                  <a:t>Δ</a:t>
                </a:r>
                <a:r>
                  <a:rPr lang="hr-HR" sz="1800" baseline="-25000" dirty="0">
                    <a:solidFill>
                      <a:schemeClr val="tx1"/>
                    </a:solidFill>
                    <a:effectLst/>
                    <a:latin typeface="UniZgLight" pitchFamily="50" charset="-18"/>
                  </a:rPr>
                  <a:t>mix</a:t>
                </a:r>
                <a:r>
                  <a:rPr lang="hr-HR" sz="1800" i="1" dirty="0">
                    <a:solidFill>
                      <a:schemeClr val="tx1"/>
                    </a:solidFill>
                    <a:latin typeface="UniZgLight" pitchFamily="50" charset="-18"/>
                  </a:rPr>
                  <a:t>G</a:t>
                </a:r>
                <a:r>
                  <a:rPr lang="hr-HR" sz="1800" baseline="-25000" dirty="0">
                    <a:solidFill>
                      <a:schemeClr val="tx1"/>
                    </a:solidFill>
                    <a:effectLst/>
                    <a:latin typeface="UniZgLight" pitchFamily="50" charset="-18"/>
                  </a:rPr>
                  <a:t>m,P</a:t>
                </a:r>
                <a:r>
                  <a:rPr lang="hr-HR" sz="1800" dirty="0">
                    <a:solidFill>
                      <a:schemeClr val="tx1"/>
                    </a:solidFill>
                    <a:effectLst/>
                    <a:latin typeface="UniZgLight" pitchFamily="50" charset="-18"/>
                  </a:rPr>
                  <a:t>+ (1- </a:t>
                </a:r>
                <a:r>
                  <a:rPr lang="hr-HR" sz="1800" i="1" dirty="0">
                    <a:solidFill>
                      <a:schemeClr val="tx1"/>
                    </a:solidFill>
                    <a:effectLst/>
                    <a:latin typeface="UniZgLight" pitchFamily="50" charset="-18"/>
                  </a:rPr>
                  <a:t>R</a:t>
                </a:r>
                <a:r>
                  <a:rPr lang="hr-HR" sz="1800" baseline="-25000" dirty="0">
                    <a:solidFill>
                      <a:schemeClr val="tx1"/>
                    </a:solidFill>
                    <a:effectLst/>
                    <a:latin typeface="UniZgLight" pitchFamily="50" charset="-18"/>
                  </a:rPr>
                  <a:t>w</a:t>
                </a:r>
                <a:r>
                  <a:rPr lang="hr-HR" sz="1800" dirty="0">
                    <a:solidFill>
                      <a:schemeClr val="tx1"/>
                    </a:solidFill>
                    <a:effectLst/>
                    <a:latin typeface="UniZgLight" pitchFamily="50" charset="-18"/>
                  </a:rPr>
                  <a:t>)</a:t>
                </a:r>
                <a:r>
                  <a:rPr lang="el-GR" sz="1800" dirty="0">
                    <a:solidFill>
                      <a:schemeClr val="tx1"/>
                    </a:solidFill>
                    <a:effectLst/>
                  </a:rPr>
                  <a:t> Δ</a:t>
                </a:r>
                <a:r>
                  <a:rPr lang="hr-HR" sz="1800" baseline="-25000" dirty="0" err="1">
                    <a:solidFill>
                      <a:schemeClr val="tx1"/>
                    </a:solidFill>
                    <a:effectLst/>
                    <a:latin typeface="UniZgLight" pitchFamily="50" charset="-18"/>
                  </a:rPr>
                  <a:t>mix</a:t>
                </a:r>
                <a:r>
                  <a:rPr lang="el-GR" sz="1800" dirty="0">
                    <a:solidFill>
                      <a:schemeClr val="tx1"/>
                    </a:solidFill>
                    <a:effectLst/>
                  </a:rPr>
                  <a:t> </a:t>
                </a:r>
                <a:r>
                  <a:rPr lang="hr-HR" sz="1800" i="1" dirty="0">
                    <a:solidFill>
                      <a:schemeClr val="tx1"/>
                    </a:solidFill>
                    <a:latin typeface="UniZgLight" pitchFamily="50" charset="-18"/>
                  </a:rPr>
                  <a:t>G</a:t>
                </a:r>
                <a:r>
                  <a:rPr lang="hr-HR" sz="1800" baseline="-25000" dirty="0">
                    <a:solidFill>
                      <a:schemeClr val="tx1"/>
                    </a:solidFill>
                    <a:latin typeface="UniZgLight" pitchFamily="50" charset="-18"/>
                  </a:rPr>
                  <a:t>m,R</a:t>
                </a:r>
                <a:r>
                  <a:rPr lang="hr-HR" sz="1800" dirty="0">
                    <a:solidFill>
                      <a:schemeClr val="tx1"/>
                    </a:solidFill>
                    <a:effectLst/>
                    <a:latin typeface="UniZgLight" pitchFamily="50" charset="-18"/>
                  </a:rPr>
                  <a:t> </a:t>
                </a:r>
                <a:r>
                  <a:rPr lang="hr-HR" sz="1800" i="1" dirty="0">
                    <a:solidFill>
                      <a:schemeClr val="tx1"/>
                    </a:solidFill>
                    <a:effectLst/>
                    <a:latin typeface="UniZgLight" pitchFamily="50" charset="-18"/>
                  </a:rPr>
                  <a:t>- </a:t>
                </a:r>
                <a:r>
                  <a:rPr lang="el-GR" sz="1800" dirty="0">
                    <a:solidFill>
                      <a:schemeClr val="tx1"/>
                    </a:solidFill>
                    <a:effectLst/>
                  </a:rPr>
                  <a:t>Δ</a:t>
                </a:r>
                <a:r>
                  <a:rPr lang="hr-HR" sz="1800" baseline="-25000" dirty="0" err="1">
                    <a:solidFill>
                      <a:schemeClr val="tx1"/>
                    </a:solidFill>
                    <a:effectLst/>
                    <a:latin typeface="UniZgLight" pitchFamily="50" charset="-18"/>
                  </a:rPr>
                  <a:t>mix</a:t>
                </a:r>
                <a:r>
                  <a:rPr lang="el-GR" sz="1800" dirty="0">
                    <a:solidFill>
                      <a:schemeClr val="tx1"/>
                    </a:solidFill>
                    <a:effectLst/>
                  </a:rPr>
                  <a:t> </a:t>
                </a:r>
                <a:r>
                  <a:rPr lang="hr-HR" sz="1800" i="1" dirty="0">
                    <a:solidFill>
                      <a:schemeClr val="tx1"/>
                    </a:solidFill>
                    <a:latin typeface="UniZgLight" pitchFamily="50" charset="-18"/>
                  </a:rPr>
                  <a:t>G</a:t>
                </a:r>
                <a:r>
                  <a:rPr lang="hr-HR" sz="1800" baseline="-25000" dirty="0">
                    <a:solidFill>
                      <a:schemeClr val="tx1"/>
                    </a:solidFill>
                    <a:effectLst/>
                    <a:latin typeface="UniZgLight" pitchFamily="50" charset="-18"/>
                  </a:rPr>
                  <a:t>m,F </a:t>
                </a:r>
                <a:r>
                  <a:rPr lang="hr-HR" sz="1800" i="1" baseline="-25000" dirty="0">
                    <a:solidFill>
                      <a:schemeClr val="tx1"/>
                    </a:solidFill>
                    <a:latin typeface="UniZgLight" pitchFamily="50" charset="-18"/>
                  </a:rPr>
                  <a:t>				</a:t>
                </a:r>
                <a:r>
                  <a:rPr lang="hr-HR" sz="1800" dirty="0">
                    <a:solidFill>
                      <a:schemeClr val="tx1"/>
                    </a:solidFill>
                    <a:latin typeface="UniZgLight" pitchFamily="50" charset="-18"/>
                  </a:rPr>
                  <a:t>(6)</a:t>
                </a:r>
                <a:r>
                  <a:rPr lang="hr-HR" sz="1800" dirty="0">
                    <a:solidFill>
                      <a:schemeClr val="tx1"/>
                    </a:solidFill>
                    <a:effectLst/>
                    <a:latin typeface="UniZgLight" pitchFamily="50" charset="-18"/>
                  </a:rPr>
                  <a:t/>
                </a:r>
                <a:br>
                  <a:rPr lang="hr-HR" sz="1800" dirty="0">
                    <a:solidFill>
                      <a:schemeClr val="tx1"/>
                    </a:solidFill>
                    <a:effectLst/>
                    <a:latin typeface="UniZgLight" pitchFamily="50" charset="-18"/>
                  </a:rPr>
                </a:br>
                <a:r>
                  <a:rPr lang="hr-HR" sz="1800" baseline="-25000" dirty="0">
                    <a:solidFill>
                      <a:schemeClr val="tx1"/>
                    </a:solidFill>
                    <a:effectLst/>
                    <a:latin typeface="UniZgLight" pitchFamily="50" charset="-18"/>
                  </a:rPr>
                  <a:t/>
                </a:r>
                <a:br>
                  <a:rPr lang="hr-HR" sz="1800" baseline="-25000" dirty="0">
                    <a:solidFill>
                      <a:schemeClr val="tx1"/>
                    </a:solidFill>
                    <a:effectLst/>
                    <a:latin typeface="UniZgLight" pitchFamily="50" charset="-18"/>
                  </a:rPr>
                </a:br>
                <a:r>
                  <a:rPr lang="hr-HR" sz="2000" dirty="0">
                    <a:solidFill>
                      <a:schemeClr val="tx1"/>
                    </a:solidFill>
                    <a:effectLst/>
                    <a:latin typeface="UniZgLight" pitchFamily="50" charset="-18"/>
                  </a:rPr>
                  <a:t>					</a:t>
                </a:r>
                <a:r>
                  <a:rPr lang="hr-HR" sz="2000" dirty="0">
                    <a:latin typeface="UniZgLight" pitchFamily="50" charset="-18"/>
                  </a:rPr>
                  <a:t/>
                </a:r>
                <a:br>
                  <a:rPr lang="hr-HR" sz="2000" dirty="0">
                    <a:latin typeface="UniZgLight" pitchFamily="50" charset="-18"/>
                  </a:rPr>
                </a:br>
                <a:endParaRPr lang="hr-HR" sz="2000" baseline="-25000" dirty="0">
                  <a:latin typeface="UniZgLight" pitchFamily="50" charset="-18"/>
                </a:endParaRPr>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23528" y="116632"/>
                <a:ext cx="7772400" cy="6192688"/>
              </a:xfrm>
              <a:blipFill>
                <a:blip r:embed="rId2"/>
                <a:stretch>
                  <a:fillRect l="-627" r="-627"/>
                </a:stretch>
              </a:blipFill>
            </p:spPr>
            <p:txBody>
              <a:bodyPr/>
              <a:lstStyle/>
              <a:p>
                <a:r>
                  <a:rPr lang="hr-HR">
                    <a:noFill/>
                  </a:rPr>
                  <a:t> </a:t>
                </a:r>
              </a:p>
            </p:txBody>
          </p:sp>
        </mc:Fallback>
      </mc:AlternateContent>
    </p:spTree>
    <p:extLst>
      <p:ext uri="{BB962C8B-B14F-4D97-AF65-F5344CB8AC3E}">
        <p14:creationId xmlns:p14="http://schemas.microsoft.com/office/powerpoint/2010/main" val="3497349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476672"/>
                <a:ext cx="8229600" cy="5649491"/>
              </a:xfrm>
            </p:spPr>
            <p:txBody>
              <a:bodyPr>
                <a:normAutofit fontScale="92500" lnSpcReduction="10000"/>
              </a:bodyPr>
              <a:lstStyle/>
              <a:p>
                <a:r>
                  <a:rPr lang="hr-HR" sz="1800" dirty="0">
                    <a:solidFill>
                      <a:schemeClr val="tx1"/>
                    </a:solidFill>
                    <a:latin typeface="UniZgLight" pitchFamily="50" charset="-18"/>
                  </a:rPr>
                  <a:t>Specifična energija potrošnje, </a:t>
                </a:r>
                <a:r>
                  <a:rPr lang="hr-HR" sz="1800" i="1" dirty="0">
                    <a:solidFill>
                      <a:schemeClr val="tx1"/>
                    </a:solidFill>
                    <a:latin typeface="UniZgLight" pitchFamily="50" charset="-18"/>
                  </a:rPr>
                  <a:t>SEP</a:t>
                </a:r>
                <a:r>
                  <a:rPr lang="hr-HR" sz="1800" dirty="0">
                    <a:solidFill>
                      <a:schemeClr val="tx1"/>
                    </a:solidFill>
                    <a:latin typeface="UniZgLight" pitchFamily="50" charset="-18"/>
                  </a:rPr>
                  <a:t>  po definiciji je potrošena energija po jedinici volumena produkta vode. Stoga jed. (6) treba podijeliti s umnoškom faktora konverzije i </a:t>
                </a:r>
                <a:r>
                  <a:rPr lang="hr-HR" sz="1800" dirty="0" err="1">
                    <a:solidFill>
                      <a:schemeClr val="tx1"/>
                    </a:solidFill>
                    <a:latin typeface="UniZgLight" pitchFamily="50" charset="-18"/>
                  </a:rPr>
                  <a:t>molarnog</a:t>
                </a:r>
                <a:r>
                  <a:rPr lang="hr-HR" sz="1800" dirty="0">
                    <a:solidFill>
                      <a:schemeClr val="tx1"/>
                    </a:solidFill>
                    <a:latin typeface="UniZgLight" pitchFamily="50" charset="-18"/>
                  </a:rPr>
                  <a:t> volumena vode, </a:t>
                </a:r>
                <a:r>
                  <a:rPr lang="hr-HR" sz="1800" i="1" dirty="0" err="1">
                    <a:solidFill>
                      <a:schemeClr val="tx1"/>
                    </a:solidFill>
                    <a:latin typeface="UniZgLight" pitchFamily="50" charset="-18"/>
                  </a:rPr>
                  <a:t>V</a:t>
                </a:r>
                <a:r>
                  <a:rPr lang="hr-HR" sz="1800" baseline="-25000" dirty="0" err="1">
                    <a:solidFill>
                      <a:schemeClr val="tx1"/>
                    </a:solidFill>
                    <a:latin typeface="UniZgLight" pitchFamily="50" charset="-18"/>
                  </a:rPr>
                  <a:t>m</a:t>
                </a:r>
                <a:r>
                  <a:rPr lang="hr-HR" sz="1800" baseline="-25000" dirty="0">
                    <a:solidFill>
                      <a:schemeClr val="tx1"/>
                    </a:solidFill>
                    <a:latin typeface="UniZgLight" pitchFamily="50" charset="-18"/>
                  </a:rPr>
                  <a:t>,w</a:t>
                </a:r>
                <a:r>
                  <a:rPr lang="hr-HR" sz="1800" dirty="0">
                    <a:solidFill>
                      <a:schemeClr val="tx1"/>
                    </a:solidFill>
                    <a:latin typeface="UniZgLight" pitchFamily="50" charset="-18"/>
                  </a:rPr>
                  <a:t>,</a:t>
                </a:r>
                <a:r>
                  <a:rPr lang="hr-HR" sz="1800" baseline="-25000" dirty="0">
                    <a:solidFill>
                      <a:schemeClr val="tx1"/>
                    </a:solidFill>
                    <a:latin typeface="UniZgLight" pitchFamily="50" charset="-18"/>
                  </a:rPr>
                  <a:t> </a:t>
                </a:r>
                <a:r>
                  <a:rPr lang="hr-HR" sz="1800" dirty="0">
                    <a:solidFill>
                      <a:schemeClr val="tx1"/>
                    </a:solidFill>
                    <a:latin typeface="UniZgLight" pitchFamily="50" charset="-18"/>
                  </a:rPr>
                  <a:t>(</a:t>
                </a:r>
                <a:r>
                  <a:rPr lang="hr-HR" sz="1800" i="1" dirty="0" err="1">
                    <a:solidFill>
                      <a:schemeClr val="tx1"/>
                    </a:solidFill>
                    <a:latin typeface="UniZgLight" pitchFamily="50" charset="-18"/>
                  </a:rPr>
                  <a:t>R</a:t>
                </a:r>
                <a:r>
                  <a:rPr lang="hr-HR" sz="1800" baseline="-25000" dirty="0" err="1">
                    <a:solidFill>
                      <a:schemeClr val="tx1"/>
                    </a:solidFill>
                    <a:latin typeface="UniZgLight" pitchFamily="50" charset="-18"/>
                  </a:rPr>
                  <a:t>w</a:t>
                </a:r>
                <a:r>
                  <a:rPr lang="hr-HR" sz="1800" i="1" dirty="0" err="1">
                    <a:solidFill>
                      <a:schemeClr val="tx1"/>
                    </a:solidFill>
                    <a:latin typeface="UniZgLight" pitchFamily="50" charset="-18"/>
                  </a:rPr>
                  <a:t>V</a:t>
                </a:r>
                <a:r>
                  <a:rPr lang="hr-HR" sz="1800" i="1" baseline="-25000" dirty="0" err="1">
                    <a:solidFill>
                      <a:schemeClr val="tx1"/>
                    </a:solidFill>
                    <a:latin typeface="UniZgLight" pitchFamily="50" charset="-18"/>
                  </a:rPr>
                  <a:t>m</a:t>
                </a:r>
                <a:r>
                  <a:rPr lang="hr-HR" sz="1800" i="1" baseline="-25000" dirty="0">
                    <a:solidFill>
                      <a:schemeClr val="tx1"/>
                    </a:solidFill>
                    <a:latin typeface="UniZgLight" pitchFamily="50" charset="-18"/>
                  </a:rPr>
                  <a:t>,</a:t>
                </a:r>
                <a:r>
                  <a:rPr lang="hr-HR" sz="1800" i="1" baseline="-25000" dirty="0" err="1">
                    <a:solidFill>
                      <a:schemeClr val="tx1"/>
                    </a:solidFill>
                    <a:latin typeface="UniZgLight" pitchFamily="50" charset="-18"/>
                  </a:rPr>
                  <a:t>w</a:t>
                </a:r>
                <a:r>
                  <a:rPr lang="hr-HR" sz="1800" dirty="0">
                    <a:solidFill>
                      <a:schemeClr val="tx1"/>
                    </a:solidFill>
                    <a:latin typeface="UniZgLight" pitchFamily="50" charset="-18"/>
                  </a:rPr>
                  <a:t> ) i time jednadžbu konvertiramo iz </a:t>
                </a:r>
                <a:r>
                  <a:rPr lang="hr-HR" sz="1800" dirty="0" err="1">
                    <a:solidFill>
                      <a:schemeClr val="tx1"/>
                    </a:solidFill>
                    <a:latin typeface="UniZgLight" pitchFamily="50" charset="-18"/>
                  </a:rPr>
                  <a:t>molarne</a:t>
                </a:r>
                <a:r>
                  <a:rPr lang="hr-HR" sz="1800" dirty="0">
                    <a:solidFill>
                      <a:schemeClr val="tx1"/>
                    </a:solidFill>
                    <a:latin typeface="UniZgLight" pitchFamily="50" charset="-18"/>
                  </a:rPr>
                  <a:t> energije u volumnu energiju dobivene vode</a:t>
                </a:r>
              </a:p>
              <a:p>
                <a:r>
                  <a:rPr lang="el-GR" sz="1800" dirty="0">
                    <a:solidFill>
                      <a:schemeClr val="tx1"/>
                    </a:solidFill>
                  </a:rPr>
                  <a:t>Δ</a:t>
                </a:r>
                <a:r>
                  <a:rPr lang="hr-HR" sz="1800" baseline="-25000" dirty="0" err="1">
                    <a:solidFill>
                      <a:schemeClr val="tx1"/>
                    </a:solidFill>
                    <a:latin typeface="UniZgLight" pitchFamily="50" charset="-18"/>
                  </a:rPr>
                  <a:t>sep</a:t>
                </a:r>
                <a:r>
                  <a:rPr lang="hr-HR" sz="1800" i="1" dirty="0" err="1">
                    <a:solidFill>
                      <a:schemeClr val="tx1"/>
                    </a:solidFill>
                    <a:latin typeface="UniZgLight" pitchFamily="50" charset="-18"/>
                  </a:rPr>
                  <a:t>G</a:t>
                </a:r>
                <a:r>
                  <a:rPr lang="hr-HR" sz="1800" baseline="-25000" dirty="0" err="1">
                    <a:solidFill>
                      <a:schemeClr val="tx1"/>
                    </a:solidFill>
                    <a:latin typeface="UniZgLight" pitchFamily="50" charset="-18"/>
                  </a:rPr>
                  <a:t>m</a:t>
                </a:r>
                <a:r>
                  <a:rPr lang="hr-HR" sz="1800" i="1" dirty="0">
                    <a:solidFill>
                      <a:schemeClr val="tx1"/>
                    </a:solidFill>
                    <a:latin typeface="UniZgLight" pitchFamily="50" charset="-18"/>
                  </a:rPr>
                  <a:t> </a:t>
                </a:r>
                <a:r>
                  <a:rPr lang="hr-HR" sz="1800" dirty="0">
                    <a:solidFill>
                      <a:schemeClr val="tx1"/>
                    </a:solidFill>
                    <a:latin typeface="UniZgLight" pitchFamily="50" charset="-18"/>
                  </a:rPr>
                  <a:t>= </a:t>
                </a:r>
                <a:r>
                  <a:rPr lang="hr-HR" sz="1800" i="1" dirty="0" err="1">
                    <a:solidFill>
                      <a:schemeClr val="tx1"/>
                    </a:solidFill>
                    <a:latin typeface="UniZgLight" pitchFamily="50" charset="-18"/>
                  </a:rPr>
                  <a:t>R</a:t>
                </a:r>
                <a:r>
                  <a:rPr lang="hr-HR" sz="1800" baseline="-25000" dirty="0" err="1">
                    <a:solidFill>
                      <a:schemeClr val="tx1"/>
                    </a:solidFill>
                    <a:latin typeface="UniZgLight" pitchFamily="50" charset="-18"/>
                  </a:rPr>
                  <a:t>w</a:t>
                </a:r>
                <a:r>
                  <a:rPr lang="el-GR" sz="1800" dirty="0">
                    <a:solidFill>
                      <a:schemeClr val="tx1"/>
                    </a:solidFill>
                  </a:rPr>
                  <a:t>Δ</a:t>
                </a:r>
                <a:r>
                  <a:rPr lang="hr-HR" sz="1800" baseline="-25000" dirty="0">
                    <a:solidFill>
                      <a:schemeClr val="tx1"/>
                    </a:solidFill>
                    <a:latin typeface="UniZgLight" pitchFamily="50" charset="-18"/>
                  </a:rPr>
                  <a:t>mix</a:t>
                </a:r>
                <a:r>
                  <a:rPr lang="hr-HR" sz="1800" i="1" dirty="0">
                    <a:solidFill>
                      <a:schemeClr val="tx1"/>
                    </a:solidFill>
                    <a:latin typeface="UniZgLight" pitchFamily="50" charset="-18"/>
                  </a:rPr>
                  <a:t>G</a:t>
                </a:r>
                <a:r>
                  <a:rPr lang="hr-HR" sz="1800" baseline="-25000" dirty="0">
                    <a:solidFill>
                      <a:schemeClr val="tx1"/>
                    </a:solidFill>
                    <a:latin typeface="UniZgLight" pitchFamily="50" charset="-18"/>
                  </a:rPr>
                  <a:t>m,P </a:t>
                </a:r>
                <a:r>
                  <a:rPr lang="hr-HR" sz="1800" dirty="0">
                    <a:solidFill>
                      <a:schemeClr val="tx1"/>
                    </a:solidFill>
                    <a:latin typeface="UniZgLight" pitchFamily="50" charset="-18"/>
                  </a:rPr>
                  <a:t>+ (1- </a:t>
                </a:r>
                <a:r>
                  <a:rPr lang="hr-HR" sz="1800" i="1" dirty="0">
                    <a:solidFill>
                      <a:schemeClr val="tx1"/>
                    </a:solidFill>
                    <a:latin typeface="UniZgLight" pitchFamily="50" charset="-18"/>
                  </a:rPr>
                  <a:t>R</a:t>
                </a:r>
                <a:r>
                  <a:rPr lang="hr-HR" sz="1800" baseline="-25000" dirty="0">
                    <a:solidFill>
                      <a:schemeClr val="tx1"/>
                    </a:solidFill>
                    <a:latin typeface="UniZgLight" pitchFamily="50" charset="-18"/>
                  </a:rPr>
                  <a:t>w</a:t>
                </a:r>
                <a:r>
                  <a:rPr lang="hr-HR" sz="1800" dirty="0">
                    <a:solidFill>
                      <a:schemeClr val="tx1"/>
                    </a:solidFill>
                    <a:latin typeface="UniZgLight" pitchFamily="50" charset="-18"/>
                  </a:rPr>
                  <a:t>)</a:t>
                </a:r>
                <a:r>
                  <a:rPr lang="el-GR" sz="1800" dirty="0">
                    <a:solidFill>
                      <a:schemeClr val="tx1"/>
                    </a:solidFill>
                  </a:rPr>
                  <a:t>Δ</a:t>
                </a:r>
                <a:r>
                  <a:rPr lang="hr-HR" sz="1800" baseline="-25000" dirty="0">
                    <a:solidFill>
                      <a:schemeClr val="tx1"/>
                    </a:solidFill>
                    <a:latin typeface="UniZgLight" pitchFamily="50" charset="-18"/>
                  </a:rPr>
                  <a:t>mix</a:t>
                </a:r>
                <a:r>
                  <a:rPr lang="hr-HR" sz="1800" i="1" dirty="0">
                    <a:solidFill>
                      <a:schemeClr val="tx1"/>
                    </a:solidFill>
                    <a:latin typeface="UniZgLight" pitchFamily="50" charset="-18"/>
                  </a:rPr>
                  <a:t>G</a:t>
                </a:r>
                <a:r>
                  <a:rPr lang="hr-HR" sz="1800" baseline="-25000" dirty="0">
                    <a:solidFill>
                      <a:schemeClr val="tx1"/>
                    </a:solidFill>
                    <a:latin typeface="UniZgLight" pitchFamily="50" charset="-18"/>
                  </a:rPr>
                  <a:t>m,R</a:t>
                </a:r>
                <a:r>
                  <a:rPr lang="hr-HR" sz="1800" i="1" dirty="0">
                    <a:solidFill>
                      <a:schemeClr val="tx1"/>
                    </a:solidFill>
                    <a:latin typeface="UniZgLight" pitchFamily="50" charset="-18"/>
                  </a:rPr>
                  <a:t>) – </a:t>
                </a:r>
                <a:r>
                  <a:rPr lang="el-GR" sz="1800" dirty="0">
                    <a:solidFill>
                      <a:schemeClr val="tx1"/>
                    </a:solidFill>
                  </a:rPr>
                  <a:t>Δ</a:t>
                </a:r>
                <a:r>
                  <a:rPr lang="hr-HR" sz="1800" baseline="-25000" dirty="0" err="1">
                    <a:solidFill>
                      <a:schemeClr val="tx1"/>
                    </a:solidFill>
                    <a:latin typeface="UniZgLight" pitchFamily="50" charset="-18"/>
                  </a:rPr>
                  <a:t>mix</a:t>
                </a:r>
                <a:r>
                  <a:rPr lang="hr-HR" sz="1800" i="1" dirty="0" err="1">
                    <a:solidFill>
                      <a:schemeClr val="tx1"/>
                    </a:solidFill>
                    <a:latin typeface="UniZgLight" pitchFamily="50" charset="-18"/>
                  </a:rPr>
                  <a:t>G</a:t>
                </a:r>
                <a:r>
                  <a:rPr lang="hr-HR" sz="1800" baseline="-25000" dirty="0" err="1">
                    <a:solidFill>
                      <a:schemeClr val="tx1"/>
                    </a:solidFill>
                    <a:latin typeface="UniZgLight" pitchFamily="50" charset="-18"/>
                  </a:rPr>
                  <a:t>m</a:t>
                </a:r>
                <a:r>
                  <a:rPr lang="hr-HR" sz="1800" baseline="-25000" dirty="0">
                    <a:solidFill>
                      <a:schemeClr val="tx1"/>
                    </a:solidFill>
                    <a:latin typeface="UniZgLight" pitchFamily="50" charset="-18"/>
                  </a:rPr>
                  <a:t>,F          </a:t>
                </a:r>
                <a:r>
                  <a:rPr lang="hr-HR" sz="1800" i="1" dirty="0">
                    <a:solidFill>
                      <a:schemeClr val="tx1"/>
                    </a:solidFill>
                    <a:latin typeface="UniZgLight" pitchFamily="50" charset="-18"/>
                  </a:rPr>
                  <a:t>/ </a:t>
                </a:r>
                <a:r>
                  <a:rPr lang="hr-HR" sz="1800" i="1" dirty="0" err="1">
                    <a:solidFill>
                      <a:schemeClr val="tx1"/>
                    </a:solidFill>
                    <a:latin typeface="UniZgLight" pitchFamily="50" charset="-18"/>
                  </a:rPr>
                  <a:t>R</a:t>
                </a:r>
                <a:r>
                  <a:rPr lang="hr-HR" sz="1800" baseline="-25000" dirty="0" err="1">
                    <a:solidFill>
                      <a:schemeClr val="tx1"/>
                    </a:solidFill>
                    <a:latin typeface="UniZgLight" pitchFamily="50" charset="-18"/>
                  </a:rPr>
                  <a:t>w</a:t>
                </a:r>
                <a:r>
                  <a:rPr lang="hr-HR" sz="1800" i="1" dirty="0" err="1">
                    <a:solidFill>
                      <a:schemeClr val="tx1"/>
                    </a:solidFill>
                    <a:latin typeface="UniZgLight" pitchFamily="50" charset="-18"/>
                  </a:rPr>
                  <a:t>V</a:t>
                </a:r>
                <a:r>
                  <a:rPr lang="hr-HR" sz="1800" i="1" baseline="-25000" dirty="0" err="1">
                    <a:solidFill>
                      <a:schemeClr val="tx1"/>
                    </a:solidFill>
                    <a:latin typeface="UniZgLight" pitchFamily="50" charset="-18"/>
                  </a:rPr>
                  <a:t>m</a:t>
                </a:r>
                <a:r>
                  <a:rPr lang="hr-HR" sz="1800" i="1" baseline="-25000" dirty="0">
                    <a:solidFill>
                      <a:schemeClr val="tx1"/>
                    </a:solidFill>
                    <a:latin typeface="UniZgLight" pitchFamily="50" charset="-18"/>
                  </a:rPr>
                  <a:t>,</a:t>
                </a:r>
                <a:r>
                  <a:rPr lang="hr-HR" sz="1800" i="1" baseline="-25000" dirty="0" err="1">
                    <a:solidFill>
                      <a:schemeClr val="tx1"/>
                    </a:solidFill>
                    <a:latin typeface="UniZgLight" pitchFamily="50" charset="-18"/>
                  </a:rPr>
                  <a:t>w</a:t>
                </a:r>
                <a:endParaRPr lang="hr-HR" sz="1800" i="1" dirty="0">
                  <a:solidFill>
                    <a:schemeClr val="tx1"/>
                  </a:solidFill>
                  <a:latin typeface="UniZgLight" pitchFamily="50" charset="-18"/>
                </a:endParaRPr>
              </a:p>
              <a:p>
                <a:endParaRPr lang="hr-HR" sz="1800" i="1" baseline="-25000" dirty="0">
                  <a:solidFill>
                    <a:schemeClr val="tx1"/>
                  </a:solidFill>
                  <a:latin typeface="UniZgLight" pitchFamily="50" charset="-18"/>
                </a:endParaRPr>
              </a:p>
              <a:p>
                <a14:m>
                  <m:oMath xmlns:m="http://schemas.openxmlformats.org/officeDocument/2006/math">
                    <m:f>
                      <m:fPr>
                        <m:ctrlPr>
                          <a:rPr lang="hr-HR" sz="1800" i="1" baseline="-25000" smtClean="0">
                            <a:solidFill>
                              <a:schemeClr val="tx1"/>
                            </a:solidFill>
                            <a:latin typeface="Cambria Math" panose="02040503050406030204" pitchFamily="18" charset="0"/>
                          </a:rPr>
                        </m:ctrlPr>
                      </m:fPr>
                      <m:num>
                        <m:r>
                          <m:rPr>
                            <m:nor/>
                          </m:rPr>
                          <a:rPr lang="el-GR" sz="1800" dirty="0">
                            <a:solidFill>
                              <a:schemeClr val="tx1"/>
                            </a:solidFill>
                          </a:rPr>
                          <m:t>Δ</m:t>
                        </m:r>
                        <m:r>
                          <m:rPr>
                            <m:nor/>
                          </m:rPr>
                          <a:rPr lang="hr-HR" sz="1800" baseline="-25000" dirty="0">
                            <a:solidFill>
                              <a:schemeClr val="tx1"/>
                            </a:solidFill>
                            <a:latin typeface="UniZgLight" pitchFamily="50" charset="-18"/>
                          </a:rPr>
                          <m:t>sep</m:t>
                        </m:r>
                        <m:r>
                          <m:rPr>
                            <m:nor/>
                          </m:rPr>
                          <a:rPr lang="hr-HR" sz="1800" i="1" dirty="0">
                            <a:solidFill>
                              <a:schemeClr val="tx1"/>
                            </a:solidFill>
                            <a:latin typeface="UniZgLight" pitchFamily="50" charset="-18"/>
                          </a:rPr>
                          <m:t>G</m:t>
                        </m:r>
                        <m:r>
                          <m:rPr>
                            <m:nor/>
                          </m:rPr>
                          <a:rPr lang="hr-HR" sz="1800" baseline="-25000" dirty="0">
                            <a:solidFill>
                              <a:schemeClr val="tx1"/>
                            </a:solidFill>
                            <a:latin typeface="UniZgLight" pitchFamily="50" charset="-18"/>
                          </a:rPr>
                          <m:t>m</m:t>
                        </m:r>
                      </m:num>
                      <m:den>
                        <m:r>
                          <m:rPr>
                            <m:nor/>
                          </m:rPr>
                          <a:rPr lang="hr-HR" sz="1800" i="1" dirty="0">
                            <a:solidFill>
                              <a:schemeClr val="tx1"/>
                            </a:solidFill>
                            <a:latin typeface="UniZgLight" pitchFamily="50" charset="-18"/>
                          </a:rPr>
                          <m:t>R</m:t>
                        </m:r>
                        <m:r>
                          <m:rPr>
                            <m:nor/>
                          </m:rPr>
                          <a:rPr lang="hr-HR" sz="1800" baseline="-25000" dirty="0">
                            <a:solidFill>
                              <a:schemeClr val="tx1"/>
                            </a:solidFill>
                            <a:latin typeface="UniZgLight" pitchFamily="50" charset="-18"/>
                          </a:rPr>
                          <m:t>w</m:t>
                        </m:r>
                        <m:r>
                          <m:rPr>
                            <m:nor/>
                          </m:rPr>
                          <a:rPr lang="hr-HR" sz="1800" i="1" dirty="0">
                            <a:solidFill>
                              <a:schemeClr val="tx1"/>
                            </a:solidFill>
                            <a:latin typeface="UniZgLight" pitchFamily="50" charset="-18"/>
                          </a:rPr>
                          <m:t>V</m:t>
                        </m:r>
                        <m:r>
                          <m:rPr>
                            <m:nor/>
                          </m:rPr>
                          <a:rPr lang="hr-HR" sz="1800" i="1" baseline="-25000" dirty="0">
                            <a:solidFill>
                              <a:schemeClr val="tx1"/>
                            </a:solidFill>
                            <a:latin typeface="UniZgLight" pitchFamily="50" charset="-18"/>
                          </a:rPr>
                          <m:t>m</m:t>
                        </m:r>
                        <m:r>
                          <m:rPr>
                            <m:nor/>
                          </m:rPr>
                          <a:rPr lang="hr-HR" sz="1800" i="1" baseline="-25000" dirty="0">
                            <a:solidFill>
                              <a:schemeClr val="tx1"/>
                            </a:solidFill>
                            <a:latin typeface="UniZgLight" pitchFamily="50" charset="-18"/>
                          </a:rPr>
                          <m:t>,</m:t>
                        </m:r>
                        <m:r>
                          <m:rPr>
                            <m:nor/>
                          </m:rPr>
                          <a:rPr lang="hr-HR" sz="1800" i="1" baseline="-25000" dirty="0">
                            <a:solidFill>
                              <a:schemeClr val="tx1"/>
                            </a:solidFill>
                            <a:latin typeface="UniZgLight" pitchFamily="50" charset="-18"/>
                          </a:rPr>
                          <m:t>w</m:t>
                        </m:r>
                        <m:r>
                          <m:rPr>
                            <m:nor/>
                          </m:rPr>
                          <a:rPr lang="hr-HR" sz="1800" i="1" dirty="0">
                            <a:solidFill>
                              <a:schemeClr val="tx1"/>
                            </a:solidFill>
                            <a:latin typeface="UniZgLight" pitchFamily="50" charset="-18"/>
                          </a:rPr>
                          <m:t> </m:t>
                        </m:r>
                      </m:den>
                    </m:f>
                    <m:r>
                      <a:rPr lang="hr-HR" sz="1800" dirty="0">
                        <a:solidFill>
                          <a:schemeClr val="tx1"/>
                        </a:solidFill>
                        <a:latin typeface="Cambria Math"/>
                        <a:sym typeface="Symbol"/>
                      </a:rPr>
                      <m:t></m:t>
                    </m:r>
                    <m:r>
                      <a:rPr lang="hr-HR" sz="1800" b="0" i="1" dirty="0" smtClean="0">
                        <a:solidFill>
                          <a:schemeClr val="tx1"/>
                        </a:solidFill>
                        <a:latin typeface="Cambria Math"/>
                        <a:sym typeface="Symbol"/>
                      </a:rPr>
                      <m:t>𝑆𝐸𝑃</m:t>
                    </m:r>
                    <m:r>
                      <m:rPr>
                        <m:sty m:val="p"/>
                      </m:rPr>
                      <a:rPr lang="hr-HR" sz="1800" b="0" i="0" baseline="-25000" dirty="0" smtClean="0">
                        <a:solidFill>
                          <a:schemeClr val="tx1"/>
                        </a:solidFill>
                        <a:latin typeface="Cambria Math"/>
                        <a:sym typeface="Symbol"/>
                      </a:rPr>
                      <m:t>min</m:t>
                    </m:r>
                    <m:r>
                      <a:rPr lang="hr-HR" sz="1800" b="0" i="0" dirty="0" smtClean="0">
                        <a:solidFill>
                          <a:schemeClr val="tx1"/>
                        </a:solidFill>
                        <a:latin typeface="Cambria Math"/>
                        <a:sym typeface="Symbol"/>
                      </a:rPr>
                      <m:t>=</m:t>
                    </m:r>
                    <m:f>
                      <m:fPr>
                        <m:ctrlPr>
                          <a:rPr lang="hr-HR" sz="1800" b="0" i="1" dirty="0" smtClean="0">
                            <a:solidFill>
                              <a:schemeClr val="tx1"/>
                            </a:solidFill>
                            <a:latin typeface="Cambria Math" panose="02040503050406030204" pitchFamily="18" charset="0"/>
                            <a:sym typeface="Symbol"/>
                          </a:rPr>
                        </m:ctrlPr>
                      </m:fPr>
                      <m:num>
                        <m:r>
                          <m:rPr>
                            <m:nor/>
                          </m:rPr>
                          <a:rPr lang="hr-HR" sz="1800" i="1" dirty="0">
                            <a:solidFill>
                              <a:schemeClr val="tx1"/>
                            </a:solidFill>
                            <a:latin typeface="UniZgLight" pitchFamily="50" charset="-18"/>
                          </a:rPr>
                          <m:t>R</m:t>
                        </m:r>
                        <m:r>
                          <m:rPr>
                            <m:nor/>
                          </m:rPr>
                          <a:rPr lang="hr-HR" sz="1800" baseline="-25000" dirty="0">
                            <a:solidFill>
                              <a:schemeClr val="tx1"/>
                            </a:solidFill>
                            <a:latin typeface="UniZgLight" pitchFamily="50" charset="-18"/>
                          </a:rPr>
                          <m:t>w</m:t>
                        </m:r>
                        <m:r>
                          <m:rPr>
                            <m:nor/>
                          </m:rPr>
                          <a:rPr lang="el-GR" sz="1800" dirty="0">
                            <a:solidFill>
                              <a:schemeClr val="tx1"/>
                            </a:solidFill>
                          </a:rPr>
                          <m:t>Δ</m:t>
                        </m:r>
                        <m:r>
                          <m:rPr>
                            <m:nor/>
                          </m:rPr>
                          <a:rPr lang="hr-HR" sz="1800" baseline="-25000" dirty="0">
                            <a:solidFill>
                              <a:schemeClr val="tx1"/>
                            </a:solidFill>
                            <a:latin typeface="UniZgLight" pitchFamily="50" charset="-18"/>
                          </a:rPr>
                          <m:t>mix</m:t>
                        </m:r>
                        <m:r>
                          <m:rPr>
                            <m:nor/>
                          </m:rPr>
                          <a:rPr lang="hr-HR" sz="1800" i="1" dirty="0">
                            <a:solidFill>
                              <a:schemeClr val="tx1"/>
                            </a:solidFill>
                            <a:latin typeface="UniZgLight" pitchFamily="50" charset="-18"/>
                          </a:rPr>
                          <m:t>G</m:t>
                        </m:r>
                        <m:r>
                          <m:rPr>
                            <m:nor/>
                          </m:rPr>
                          <a:rPr lang="hr-HR" sz="1800" baseline="-25000" dirty="0">
                            <a:solidFill>
                              <a:schemeClr val="tx1"/>
                            </a:solidFill>
                            <a:latin typeface="UniZgLight" pitchFamily="50" charset="-18"/>
                          </a:rPr>
                          <m:t>m</m:t>
                        </m:r>
                        <m:r>
                          <m:rPr>
                            <m:nor/>
                          </m:rPr>
                          <a:rPr lang="hr-HR" sz="1800" i="1" baseline="-25000" dirty="0">
                            <a:solidFill>
                              <a:schemeClr val="tx1"/>
                            </a:solidFill>
                            <a:latin typeface="UniZgLight" pitchFamily="50" charset="-18"/>
                          </a:rPr>
                          <m:t>,</m:t>
                        </m:r>
                        <m:r>
                          <m:rPr>
                            <m:nor/>
                          </m:rPr>
                          <a:rPr lang="hr-HR" sz="1800" b="0" i="0" baseline="-25000" dirty="0" smtClean="0">
                            <a:solidFill>
                              <a:schemeClr val="tx1"/>
                            </a:solidFill>
                            <a:latin typeface="UniZgLight" pitchFamily="50" charset="-18"/>
                          </a:rPr>
                          <m:t>P</m:t>
                        </m:r>
                        <m:r>
                          <m:rPr>
                            <m:nor/>
                          </m:rPr>
                          <a:rPr lang="hr-HR" sz="1800" baseline="-25000" dirty="0">
                            <a:solidFill>
                              <a:schemeClr val="tx1"/>
                            </a:solidFill>
                            <a:latin typeface="UniZgLight" pitchFamily="50" charset="-18"/>
                          </a:rPr>
                          <m:t> </m:t>
                        </m:r>
                        <m:r>
                          <m:rPr>
                            <m:nor/>
                          </m:rPr>
                          <a:rPr lang="hr-HR" sz="1800" dirty="0">
                            <a:solidFill>
                              <a:schemeClr val="tx1"/>
                            </a:solidFill>
                            <a:latin typeface="UniZgLight" pitchFamily="50" charset="-18"/>
                          </a:rPr>
                          <m:t>+ (1− </m:t>
                        </m:r>
                        <m:r>
                          <m:rPr>
                            <m:nor/>
                          </m:rPr>
                          <a:rPr lang="hr-HR" sz="1800" i="1" dirty="0">
                            <a:solidFill>
                              <a:schemeClr val="tx1"/>
                            </a:solidFill>
                            <a:latin typeface="UniZgLight" pitchFamily="50" charset="-18"/>
                          </a:rPr>
                          <m:t>R</m:t>
                        </m:r>
                        <m:r>
                          <m:rPr>
                            <m:nor/>
                          </m:rPr>
                          <a:rPr lang="hr-HR" sz="1800" baseline="-25000" dirty="0">
                            <a:solidFill>
                              <a:schemeClr val="tx1"/>
                            </a:solidFill>
                            <a:latin typeface="UniZgLight" pitchFamily="50" charset="-18"/>
                          </a:rPr>
                          <m:t>w</m:t>
                        </m:r>
                        <m:r>
                          <m:rPr>
                            <m:nor/>
                          </m:rPr>
                          <a:rPr lang="hr-HR" sz="1800" dirty="0">
                            <a:solidFill>
                              <a:schemeClr val="tx1"/>
                            </a:solidFill>
                            <a:latin typeface="UniZgLight" pitchFamily="50" charset="-18"/>
                          </a:rPr>
                          <m:t>)</m:t>
                        </m:r>
                        <m:r>
                          <m:rPr>
                            <m:nor/>
                          </m:rPr>
                          <a:rPr lang="el-GR" sz="1800" dirty="0">
                            <a:solidFill>
                              <a:schemeClr val="tx1"/>
                            </a:solidFill>
                          </a:rPr>
                          <m:t>Δ</m:t>
                        </m:r>
                        <m:r>
                          <m:rPr>
                            <m:nor/>
                          </m:rPr>
                          <a:rPr lang="hr-HR" sz="1800" baseline="-25000" dirty="0">
                            <a:solidFill>
                              <a:schemeClr val="tx1"/>
                            </a:solidFill>
                            <a:latin typeface="UniZgLight" pitchFamily="50" charset="-18"/>
                          </a:rPr>
                          <m:t>mix</m:t>
                        </m:r>
                        <m:r>
                          <m:rPr>
                            <m:nor/>
                          </m:rPr>
                          <a:rPr lang="hr-HR" sz="1800" i="1" dirty="0">
                            <a:solidFill>
                              <a:schemeClr val="tx1"/>
                            </a:solidFill>
                            <a:latin typeface="UniZgLight" pitchFamily="50" charset="-18"/>
                          </a:rPr>
                          <m:t>G</m:t>
                        </m:r>
                        <m:r>
                          <m:rPr>
                            <m:nor/>
                          </m:rPr>
                          <a:rPr lang="hr-HR" sz="1800" baseline="-25000" dirty="0">
                            <a:solidFill>
                              <a:schemeClr val="tx1"/>
                            </a:solidFill>
                            <a:latin typeface="UniZgLight" pitchFamily="50" charset="-18"/>
                          </a:rPr>
                          <m:t>m</m:t>
                        </m:r>
                        <m:r>
                          <m:rPr>
                            <m:nor/>
                          </m:rPr>
                          <a:rPr lang="hr-HR" sz="1800" baseline="-25000" dirty="0">
                            <a:solidFill>
                              <a:schemeClr val="tx1"/>
                            </a:solidFill>
                            <a:latin typeface="UniZgLight" pitchFamily="50" charset="-18"/>
                          </a:rPr>
                          <m:t>,</m:t>
                        </m:r>
                        <m:r>
                          <m:rPr>
                            <m:nor/>
                          </m:rPr>
                          <a:rPr lang="hr-HR" sz="1800" b="0" baseline="-25000" dirty="0" smtClean="0">
                            <a:solidFill>
                              <a:schemeClr val="tx1"/>
                            </a:solidFill>
                            <a:latin typeface="UniZgLight" pitchFamily="50" charset="-18"/>
                          </a:rPr>
                          <m:t>R</m:t>
                        </m:r>
                        <m:r>
                          <m:rPr>
                            <m:nor/>
                          </m:rPr>
                          <a:rPr lang="hr-HR" sz="1800" i="1" dirty="0">
                            <a:solidFill>
                              <a:schemeClr val="tx1"/>
                            </a:solidFill>
                            <a:latin typeface="UniZgLight" pitchFamily="50" charset="-18"/>
                          </a:rPr>
                          <m:t>) – </m:t>
                        </m:r>
                        <m:r>
                          <m:rPr>
                            <m:nor/>
                          </m:rPr>
                          <a:rPr lang="el-GR" sz="1800" dirty="0">
                            <a:solidFill>
                              <a:schemeClr val="tx1"/>
                            </a:solidFill>
                          </a:rPr>
                          <m:t>Δ</m:t>
                        </m:r>
                        <m:r>
                          <m:rPr>
                            <m:nor/>
                          </m:rPr>
                          <a:rPr lang="hr-HR" sz="1800" baseline="-25000" dirty="0">
                            <a:solidFill>
                              <a:schemeClr val="tx1"/>
                            </a:solidFill>
                            <a:latin typeface="UniZgLight" pitchFamily="50" charset="-18"/>
                          </a:rPr>
                          <m:t>mix</m:t>
                        </m:r>
                        <m:r>
                          <m:rPr>
                            <m:nor/>
                          </m:rPr>
                          <a:rPr lang="hr-HR" sz="1800" i="1" dirty="0">
                            <a:solidFill>
                              <a:schemeClr val="tx1"/>
                            </a:solidFill>
                            <a:latin typeface="UniZgLight" pitchFamily="50" charset="-18"/>
                          </a:rPr>
                          <m:t>G</m:t>
                        </m:r>
                        <m:r>
                          <m:rPr>
                            <m:nor/>
                          </m:rPr>
                          <a:rPr lang="hr-HR" sz="1800" baseline="-25000" dirty="0">
                            <a:solidFill>
                              <a:schemeClr val="tx1"/>
                            </a:solidFill>
                            <a:latin typeface="UniZgLight" pitchFamily="50" charset="-18"/>
                          </a:rPr>
                          <m:t>m</m:t>
                        </m:r>
                        <m:r>
                          <m:rPr>
                            <m:nor/>
                          </m:rPr>
                          <a:rPr lang="hr-HR" sz="1800" i="1" baseline="-25000" dirty="0">
                            <a:solidFill>
                              <a:schemeClr val="tx1"/>
                            </a:solidFill>
                            <a:latin typeface="UniZgLight" pitchFamily="50" charset="-18"/>
                          </a:rPr>
                          <m:t>,</m:t>
                        </m:r>
                        <m:r>
                          <m:rPr>
                            <m:nor/>
                          </m:rPr>
                          <a:rPr lang="hr-HR" sz="1800" b="0" baseline="-25000" dirty="0" smtClean="0">
                            <a:solidFill>
                              <a:schemeClr val="tx1"/>
                            </a:solidFill>
                            <a:latin typeface="UniZgLight" pitchFamily="50" charset="-18"/>
                          </a:rPr>
                          <m:t>F</m:t>
                        </m:r>
                      </m:num>
                      <m:den>
                        <m:r>
                          <m:rPr>
                            <m:nor/>
                          </m:rPr>
                          <a:rPr lang="hr-HR" sz="1800" i="1" dirty="0">
                            <a:solidFill>
                              <a:schemeClr val="tx1"/>
                            </a:solidFill>
                            <a:latin typeface="UniZgLight" pitchFamily="50" charset="-18"/>
                          </a:rPr>
                          <m:t>R</m:t>
                        </m:r>
                        <m:r>
                          <m:rPr>
                            <m:nor/>
                          </m:rPr>
                          <a:rPr lang="hr-HR" sz="1800" baseline="-25000" dirty="0">
                            <a:solidFill>
                              <a:schemeClr val="tx1"/>
                            </a:solidFill>
                            <a:latin typeface="UniZgLight" pitchFamily="50" charset="-18"/>
                          </a:rPr>
                          <m:t>w</m:t>
                        </m:r>
                        <m:r>
                          <m:rPr>
                            <m:nor/>
                          </m:rPr>
                          <a:rPr lang="hr-HR" sz="1800" i="1" dirty="0">
                            <a:solidFill>
                              <a:schemeClr val="tx1"/>
                            </a:solidFill>
                            <a:latin typeface="UniZgLight" pitchFamily="50" charset="-18"/>
                          </a:rPr>
                          <m:t>V</m:t>
                        </m:r>
                        <m:r>
                          <m:rPr>
                            <m:nor/>
                          </m:rPr>
                          <a:rPr lang="hr-HR" sz="1800" baseline="-25000" dirty="0">
                            <a:solidFill>
                              <a:schemeClr val="tx1"/>
                            </a:solidFill>
                            <a:latin typeface="UniZgLight" pitchFamily="50" charset="-18"/>
                          </a:rPr>
                          <m:t>m</m:t>
                        </m:r>
                        <m:r>
                          <m:rPr>
                            <m:nor/>
                          </m:rPr>
                          <a:rPr lang="hr-HR" sz="1800" baseline="-25000" dirty="0">
                            <a:solidFill>
                              <a:schemeClr val="tx1"/>
                            </a:solidFill>
                            <a:latin typeface="UniZgLight" pitchFamily="50" charset="-18"/>
                          </a:rPr>
                          <m:t>,</m:t>
                        </m:r>
                        <m:r>
                          <m:rPr>
                            <m:nor/>
                          </m:rPr>
                          <a:rPr lang="hr-HR" sz="1800" baseline="-25000" dirty="0">
                            <a:solidFill>
                              <a:schemeClr val="tx1"/>
                            </a:solidFill>
                            <a:latin typeface="UniZgLight" pitchFamily="50" charset="-18"/>
                          </a:rPr>
                          <m:t>w</m:t>
                        </m:r>
                        <m:r>
                          <m:rPr>
                            <m:nor/>
                          </m:rPr>
                          <a:rPr lang="hr-HR" sz="1800" i="1" dirty="0">
                            <a:solidFill>
                              <a:schemeClr val="tx1"/>
                            </a:solidFill>
                            <a:latin typeface="UniZgLight" pitchFamily="50" charset="-18"/>
                          </a:rPr>
                          <m:t> </m:t>
                        </m:r>
                      </m:den>
                    </m:f>
                  </m:oMath>
                </a14:m>
                <a:r>
                  <a:rPr lang="hr-HR" sz="1800" dirty="0">
                    <a:solidFill>
                      <a:schemeClr val="tx1"/>
                    </a:solidFill>
                    <a:latin typeface="UniZgLight" pitchFamily="50" charset="-18"/>
                  </a:rPr>
                  <a:t>		(7)</a:t>
                </a:r>
              </a:p>
              <a:p>
                <a:endParaRPr lang="hr-HR" sz="1800" dirty="0">
                  <a:solidFill>
                    <a:schemeClr val="tx1"/>
                  </a:solidFill>
                  <a:latin typeface="UniZgLight" pitchFamily="50" charset="-18"/>
                </a:endParaRPr>
              </a:p>
              <a:p>
                <a:r>
                  <a:rPr lang="hr-HR" sz="1800" dirty="0">
                    <a:solidFill>
                      <a:schemeClr val="tx1"/>
                    </a:solidFill>
                    <a:latin typeface="UniZgLight" pitchFamily="50" charset="-18"/>
                  </a:rPr>
                  <a:t>Supstitucijom </a:t>
                </a:r>
                <a:r>
                  <a:rPr lang="hr-HR" sz="1800" dirty="0" err="1">
                    <a:solidFill>
                      <a:schemeClr val="tx1"/>
                    </a:solidFill>
                    <a:latin typeface="UniZgLight" pitchFamily="50" charset="-18"/>
                  </a:rPr>
                  <a:t>jedn</a:t>
                </a:r>
                <a:r>
                  <a:rPr lang="hr-HR" sz="1800" dirty="0">
                    <a:solidFill>
                      <a:schemeClr val="tx1"/>
                    </a:solidFill>
                    <a:latin typeface="UniZgLight" pitchFamily="50" charset="-18"/>
                  </a:rPr>
                  <a:t>. 5a-5c u </a:t>
                </a:r>
                <a:r>
                  <a:rPr lang="hr-HR" sz="1800" dirty="0" err="1">
                    <a:solidFill>
                      <a:schemeClr val="tx1"/>
                    </a:solidFill>
                    <a:latin typeface="UniZgLight" pitchFamily="50" charset="-18"/>
                  </a:rPr>
                  <a:t>jedn</a:t>
                </a:r>
                <a:r>
                  <a:rPr lang="hr-HR" sz="1800" dirty="0">
                    <a:solidFill>
                      <a:schemeClr val="tx1"/>
                    </a:solidFill>
                    <a:latin typeface="UniZgLight" pitchFamily="50" charset="-18"/>
                  </a:rPr>
                  <a:t>. 7 te ugradnjom </a:t>
                </a:r>
                <a:r>
                  <a:rPr lang="hr-HR" sz="1800" dirty="0" err="1">
                    <a:solidFill>
                      <a:schemeClr val="tx1"/>
                    </a:solidFill>
                    <a:latin typeface="UniZgLight" pitchFamily="50" charset="-18"/>
                  </a:rPr>
                  <a:t>masene</a:t>
                </a:r>
                <a:r>
                  <a:rPr lang="hr-HR" sz="1800" dirty="0">
                    <a:solidFill>
                      <a:schemeClr val="tx1"/>
                    </a:solidFill>
                    <a:latin typeface="UniZgLight" pitchFamily="50" charset="-18"/>
                  </a:rPr>
                  <a:t> bilance soli, tj. </a:t>
                </a:r>
              </a:p>
              <a:p>
                <a:r>
                  <a:rPr lang="hr-HR" sz="1800" i="1" dirty="0">
                    <a:solidFill>
                      <a:schemeClr val="tx1"/>
                    </a:solidFill>
                    <a:latin typeface="UniZgLight" pitchFamily="50" charset="-18"/>
                  </a:rPr>
                  <a:t>x</a:t>
                </a:r>
                <a:r>
                  <a:rPr lang="hr-HR" sz="1800" baseline="-25000" dirty="0">
                    <a:solidFill>
                      <a:schemeClr val="tx1"/>
                    </a:solidFill>
                    <a:latin typeface="UniZgLight" pitchFamily="50" charset="-18"/>
                  </a:rPr>
                  <a:t>F </a:t>
                </a:r>
                <a:r>
                  <a:rPr lang="hr-HR" sz="1800" dirty="0">
                    <a:solidFill>
                      <a:schemeClr val="tx1"/>
                    </a:solidFill>
                    <a:latin typeface="UniZgLight" pitchFamily="50" charset="-18"/>
                  </a:rPr>
                  <a:t>= </a:t>
                </a:r>
                <a:r>
                  <a:rPr lang="hr-HR" sz="1800" i="1" dirty="0">
                    <a:solidFill>
                      <a:schemeClr val="tx1"/>
                    </a:solidFill>
                    <a:latin typeface="UniZgLight" pitchFamily="50" charset="-18"/>
                  </a:rPr>
                  <a:t>R</a:t>
                </a:r>
                <a:r>
                  <a:rPr lang="hr-HR" sz="1800" baseline="-25000" dirty="0">
                    <a:solidFill>
                      <a:schemeClr val="tx1"/>
                    </a:solidFill>
                    <a:latin typeface="UniZgLight" pitchFamily="50" charset="-18"/>
                  </a:rPr>
                  <a:t>w</a:t>
                </a:r>
                <a:r>
                  <a:rPr lang="hr-HR" sz="1800" i="1" dirty="0">
                    <a:solidFill>
                      <a:schemeClr val="tx1"/>
                    </a:solidFill>
                    <a:latin typeface="UniZgLight" pitchFamily="50" charset="-18"/>
                  </a:rPr>
                  <a:t>x</a:t>
                </a:r>
                <a:r>
                  <a:rPr lang="hr-HR" sz="1800" baseline="-25000" dirty="0">
                    <a:solidFill>
                      <a:schemeClr val="tx1"/>
                    </a:solidFill>
                    <a:latin typeface="UniZgLight" pitchFamily="50" charset="-18"/>
                  </a:rPr>
                  <a:t>P</a:t>
                </a:r>
                <a:r>
                  <a:rPr lang="hr-HR" sz="1800" dirty="0">
                    <a:solidFill>
                      <a:schemeClr val="tx1"/>
                    </a:solidFill>
                    <a:latin typeface="UniZgLight" pitchFamily="50" charset="-18"/>
                  </a:rPr>
                  <a:t> + (1 − </a:t>
                </a:r>
                <a:r>
                  <a:rPr lang="hr-HR" sz="1800" i="1" dirty="0">
                    <a:solidFill>
                      <a:schemeClr val="tx1"/>
                    </a:solidFill>
                    <a:latin typeface="UniZgLight" pitchFamily="50" charset="-18"/>
                  </a:rPr>
                  <a:t>R</a:t>
                </a:r>
                <a:r>
                  <a:rPr lang="hr-HR" sz="1800" baseline="-25000" dirty="0">
                    <a:solidFill>
                      <a:schemeClr val="tx1"/>
                    </a:solidFill>
                    <a:latin typeface="UniZgLight" pitchFamily="50" charset="-18"/>
                  </a:rPr>
                  <a:t>w</a:t>
                </a:r>
                <a:r>
                  <a:rPr lang="hr-HR" sz="1800" dirty="0">
                    <a:solidFill>
                      <a:schemeClr val="tx1"/>
                    </a:solidFill>
                    <a:latin typeface="UniZgLight" pitchFamily="50" charset="-18"/>
                  </a:rPr>
                  <a:t>) </a:t>
                </a:r>
                <a:r>
                  <a:rPr lang="hr-HR" sz="1800" i="1" dirty="0">
                    <a:solidFill>
                      <a:schemeClr val="tx1"/>
                    </a:solidFill>
                    <a:latin typeface="UniZgLight" pitchFamily="50" charset="-18"/>
                  </a:rPr>
                  <a:t>x</a:t>
                </a:r>
                <a:r>
                  <a:rPr lang="hr-HR" sz="1800" baseline="-25000" dirty="0">
                    <a:solidFill>
                      <a:schemeClr val="tx1"/>
                    </a:solidFill>
                    <a:latin typeface="UniZgLight" pitchFamily="50" charset="-18"/>
                  </a:rPr>
                  <a:t>R  </a:t>
                </a:r>
              </a:p>
              <a:p>
                <a:r>
                  <a:rPr lang="hr-HR" sz="1800" dirty="0">
                    <a:solidFill>
                      <a:schemeClr val="tx1"/>
                    </a:solidFill>
                    <a:latin typeface="UniZgLight" pitchFamily="50" charset="-18"/>
                  </a:rPr>
                  <a:t>dolazimo do jednadžbe:</a:t>
                </a:r>
              </a:p>
              <a:p>
                <a:endParaRPr lang="hr-HR" sz="1800" i="1" dirty="0">
                  <a:solidFill>
                    <a:schemeClr val="tx1"/>
                  </a:solidFill>
                  <a:latin typeface="UniZgLight" pitchFamily="50" charset="-18"/>
                  <a:sym typeface="Symbol"/>
                </a:endParaRPr>
              </a:p>
              <a:p>
                <a14:m>
                  <m:oMath xmlns:m="http://schemas.openxmlformats.org/officeDocument/2006/math">
                    <m:r>
                      <a:rPr lang="hr-HR" sz="1800" i="1" dirty="0">
                        <a:solidFill>
                          <a:schemeClr val="tx1"/>
                        </a:solidFill>
                        <a:latin typeface="Cambria Math"/>
                        <a:sym typeface="Symbol"/>
                      </a:rPr>
                      <m:t>𝑆𝐸𝑃</m:t>
                    </m:r>
                    <m:r>
                      <m:rPr>
                        <m:sty m:val="p"/>
                      </m:rPr>
                      <a:rPr lang="hr-HR" sz="1800" baseline="-25000" dirty="0">
                        <a:solidFill>
                          <a:schemeClr val="tx1"/>
                        </a:solidFill>
                        <a:latin typeface="Cambria Math"/>
                        <a:sym typeface="Symbol"/>
                      </a:rPr>
                      <m:t>m</m:t>
                    </m:r>
                    <m:r>
                      <m:rPr>
                        <m:sty m:val="p"/>
                      </m:rPr>
                      <a:rPr lang="hr-HR" sz="1800" b="0" i="0" baseline="-25000" dirty="0" smtClean="0">
                        <a:solidFill>
                          <a:schemeClr val="tx1"/>
                        </a:solidFill>
                        <a:latin typeface="Cambria Math"/>
                        <a:sym typeface="Symbol"/>
                      </a:rPr>
                      <m:t>in</m:t>
                    </m:r>
                    <m:r>
                      <m:rPr>
                        <m:nor/>
                      </m:rPr>
                      <a:rPr lang="hr-HR" sz="1800" smtClean="0">
                        <a:solidFill>
                          <a:schemeClr val="tx1"/>
                        </a:solidFill>
                        <a:latin typeface="Cambria Math"/>
                        <a:ea typeface="Cambria Math"/>
                      </a:rPr>
                      <m:t>=</m:t>
                    </m:r>
                    <m:f>
                      <m:fPr>
                        <m:ctrlPr>
                          <a:rPr lang="hr-HR" sz="1800" i="1" smtClean="0">
                            <a:solidFill>
                              <a:schemeClr val="tx1"/>
                            </a:solidFill>
                            <a:latin typeface="Cambria Math" panose="02040503050406030204" pitchFamily="18" charset="0"/>
                            <a:ea typeface="Cambria Math"/>
                          </a:rPr>
                        </m:ctrlPr>
                      </m:fPr>
                      <m:num>
                        <m:r>
                          <a:rPr lang="hr-HR" sz="1800" b="0" i="1" smtClean="0">
                            <a:solidFill>
                              <a:schemeClr val="tx1"/>
                            </a:solidFill>
                            <a:latin typeface="Cambria Math"/>
                            <a:ea typeface="Cambria Math"/>
                          </a:rPr>
                          <m:t>𝑅𝑇</m:t>
                        </m:r>
                      </m:num>
                      <m:den>
                        <m:r>
                          <a:rPr lang="hr-HR" sz="1800" b="0" i="1" smtClean="0">
                            <a:solidFill>
                              <a:schemeClr val="tx1"/>
                            </a:solidFill>
                            <a:latin typeface="Cambria Math"/>
                            <a:ea typeface="Cambria Math"/>
                          </a:rPr>
                          <m:t>𝑉</m:t>
                        </m:r>
                        <m:r>
                          <a:rPr lang="hr-HR" sz="1800" b="0" i="1" baseline="-25000" smtClean="0">
                            <a:solidFill>
                              <a:schemeClr val="tx1"/>
                            </a:solidFill>
                            <a:latin typeface="Cambria Math"/>
                            <a:ea typeface="Cambria Math"/>
                          </a:rPr>
                          <m:t>𝑚</m:t>
                        </m:r>
                        <m:r>
                          <a:rPr lang="hr-HR" sz="1800" b="0" i="1" baseline="-25000" smtClean="0">
                            <a:solidFill>
                              <a:schemeClr val="tx1"/>
                            </a:solidFill>
                            <a:latin typeface="Cambria Math"/>
                            <a:ea typeface="Cambria Math"/>
                          </a:rPr>
                          <m:t>,</m:t>
                        </m:r>
                        <m:r>
                          <a:rPr lang="hr-HR" sz="1800" b="0" i="1" baseline="-25000" smtClean="0">
                            <a:solidFill>
                              <a:schemeClr val="tx1"/>
                            </a:solidFill>
                            <a:latin typeface="Cambria Math"/>
                            <a:ea typeface="Cambria Math"/>
                          </a:rPr>
                          <m:t>𝑤</m:t>
                        </m:r>
                      </m:den>
                    </m:f>
                    <m:d>
                      <m:dPr>
                        <m:begChr m:val="["/>
                        <m:endChr m:val="]"/>
                        <m:ctrlPr>
                          <a:rPr lang="hr-HR" sz="1800" i="1" smtClean="0">
                            <a:solidFill>
                              <a:schemeClr val="tx1"/>
                            </a:solidFill>
                            <a:latin typeface="Cambria Math" panose="02040503050406030204" pitchFamily="18" charset="0"/>
                            <a:ea typeface="Cambria Math"/>
                          </a:rPr>
                        </m:ctrlPr>
                      </m:dPr>
                      <m:e>
                        <m:f>
                          <m:fPr>
                            <m:ctrlPr>
                              <a:rPr lang="hr-HR" sz="1800" i="1" smtClean="0">
                                <a:solidFill>
                                  <a:schemeClr val="tx1"/>
                                </a:solidFill>
                                <a:latin typeface="Cambria Math" panose="02040503050406030204" pitchFamily="18" charset="0"/>
                                <a:ea typeface="Cambria Math"/>
                              </a:rPr>
                            </m:ctrlPr>
                          </m:fPr>
                          <m:num>
                            <m:r>
                              <a:rPr lang="hr-HR" sz="1800" b="0" i="1" smtClean="0">
                                <a:solidFill>
                                  <a:schemeClr val="tx1"/>
                                </a:solidFill>
                                <a:latin typeface="Cambria Math"/>
                                <a:ea typeface="Cambria Math"/>
                              </a:rPr>
                              <m:t>𝑥</m:t>
                            </m:r>
                            <m:r>
                              <a:rPr lang="hr-HR" sz="1800" b="0" i="1" baseline="-25000" smtClean="0">
                                <a:solidFill>
                                  <a:schemeClr val="tx1"/>
                                </a:solidFill>
                                <a:latin typeface="Cambria Math" panose="02040503050406030204" pitchFamily="18" charset="0"/>
                                <a:ea typeface="Cambria Math"/>
                              </a:rPr>
                              <m:t>𝐹</m:t>
                            </m:r>
                          </m:num>
                          <m:den>
                            <m:r>
                              <a:rPr lang="hr-HR" sz="1800" b="0" i="1" smtClean="0">
                                <a:solidFill>
                                  <a:schemeClr val="tx1"/>
                                </a:solidFill>
                                <a:latin typeface="Cambria Math"/>
                                <a:ea typeface="Cambria Math"/>
                              </a:rPr>
                              <m:t>𝑅</m:t>
                            </m:r>
                            <m:r>
                              <a:rPr lang="hr-HR" sz="1800" b="0" i="1" baseline="-25000" smtClean="0">
                                <a:solidFill>
                                  <a:schemeClr val="tx1"/>
                                </a:solidFill>
                                <a:latin typeface="Cambria Math"/>
                                <a:ea typeface="Cambria Math"/>
                              </a:rPr>
                              <m:t>𝑤</m:t>
                            </m:r>
                          </m:den>
                        </m:f>
                        <m:r>
                          <a:rPr lang="hr-HR" sz="1800" b="0" i="1" smtClean="0">
                            <a:solidFill>
                              <a:schemeClr val="tx1"/>
                            </a:solidFill>
                            <a:latin typeface="Cambria Math"/>
                            <a:ea typeface="Cambria Math"/>
                          </a:rPr>
                          <m:t>𝑙𝑛</m:t>
                        </m:r>
                        <m:d>
                          <m:dPr>
                            <m:ctrlPr>
                              <a:rPr lang="hr-HR" sz="1800" b="0" i="1" smtClean="0">
                                <a:solidFill>
                                  <a:schemeClr val="tx1"/>
                                </a:solidFill>
                                <a:latin typeface="Cambria Math" panose="02040503050406030204" pitchFamily="18" charset="0"/>
                                <a:ea typeface="Cambria Math"/>
                              </a:rPr>
                            </m:ctrlPr>
                          </m:dPr>
                          <m:e>
                            <m:f>
                              <m:fPr>
                                <m:ctrlPr>
                                  <a:rPr lang="hr-HR" sz="1800" b="0" i="1" smtClean="0">
                                    <a:solidFill>
                                      <a:schemeClr val="tx1"/>
                                    </a:solidFill>
                                    <a:latin typeface="Cambria Math" panose="02040503050406030204" pitchFamily="18" charset="0"/>
                                    <a:ea typeface="Cambria Math"/>
                                  </a:rPr>
                                </m:ctrlPr>
                              </m:fPr>
                              <m:num>
                                <m:r>
                                  <a:rPr lang="hr-HR" sz="1800" b="0" i="1" smtClean="0">
                                    <a:solidFill>
                                      <a:schemeClr val="tx1"/>
                                    </a:solidFill>
                                    <a:latin typeface="Cambria Math"/>
                                    <a:ea typeface="Cambria Math"/>
                                  </a:rPr>
                                  <m:t>𝑥</m:t>
                                </m:r>
                                <m:r>
                                  <a:rPr lang="hr-HR" sz="1800" b="0" i="1" baseline="-25000" smtClean="0">
                                    <a:solidFill>
                                      <a:schemeClr val="tx1"/>
                                    </a:solidFill>
                                    <a:latin typeface="Cambria Math" panose="02040503050406030204" pitchFamily="18" charset="0"/>
                                    <a:ea typeface="Cambria Math"/>
                                  </a:rPr>
                                  <m:t>𝑅</m:t>
                                </m:r>
                              </m:num>
                              <m:den>
                                <m:r>
                                  <a:rPr lang="hr-HR" sz="1800" b="0" i="1" smtClean="0">
                                    <a:solidFill>
                                      <a:schemeClr val="tx1"/>
                                    </a:solidFill>
                                    <a:latin typeface="Cambria Math"/>
                                    <a:ea typeface="Cambria Math"/>
                                  </a:rPr>
                                  <m:t>𝑥</m:t>
                                </m:r>
                                <m:r>
                                  <a:rPr lang="hr-HR" sz="1800" b="0" i="1" baseline="-25000" smtClean="0">
                                    <a:solidFill>
                                      <a:schemeClr val="tx1"/>
                                    </a:solidFill>
                                    <a:latin typeface="Cambria Math" panose="02040503050406030204" pitchFamily="18" charset="0"/>
                                    <a:ea typeface="Cambria Math"/>
                                  </a:rPr>
                                  <m:t>𝐹</m:t>
                                </m:r>
                              </m:den>
                            </m:f>
                          </m:e>
                        </m:d>
                        <m:r>
                          <a:rPr lang="hr-HR" sz="1800" b="0" i="1" smtClean="0">
                            <a:solidFill>
                              <a:schemeClr val="tx1"/>
                            </a:solidFill>
                            <a:latin typeface="Cambria Math"/>
                            <a:ea typeface="Cambria Math"/>
                          </a:rPr>
                          <m:t>−</m:t>
                        </m:r>
                        <m:sSub>
                          <m:sSubPr>
                            <m:ctrlPr>
                              <a:rPr lang="hr-HR" sz="1800" b="0" i="1" smtClean="0">
                                <a:solidFill>
                                  <a:schemeClr val="tx1"/>
                                </a:solidFill>
                                <a:latin typeface="Cambria Math" panose="02040503050406030204" pitchFamily="18" charset="0"/>
                                <a:ea typeface="Cambria Math"/>
                              </a:rPr>
                            </m:ctrlPr>
                          </m:sSubPr>
                          <m:e>
                            <m:r>
                              <a:rPr lang="hr-HR" sz="1800" b="0" i="1" smtClean="0">
                                <a:solidFill>
                                  <a:schemeClr val="tx1"/>
                                </a:solidFill>
                                <a:latin typeface="Cambria Math"/>
                                <a:ea typeface="Cambria Math"/>
                              </a:rPr>
                              <m:t>𝑥</m:t>
                            </m:r>
                          </m:e>
                          <m:sub>
                            <m:r>
                              <a:rPr lang="hr-HR" sz="1800" b="0" i="1" smtClean="0">
                                <a:solidFill>
                                  <a:schemeClr val="tx1"/>
                                </a:solidFill>
                                <a:latin typeface="Cambria Math"/>
                                <a:ea typeface="Cambria Math"/>
                              </a:rPr>
                              <m:t>𝑝</m:t>
                            </m:r>
                          </m:sub>
                        </m:sSub>
                        <m:r>
                          <a:rPr lang="hr-HR" sz="1800" b="0" i="1" smtClean="0">
                            <a:solidFill>
                              <a:schemeClr val="tx1"/>
                            </a:solidFill>
                            <a:latin typeface="Cambria Math"/>
                            <a:ea typeface="Cambria Math"/>
                          </a:rPr>
                          <m:t>𝑙𝑛</m:t>
                        </m:r>
                        <m:d>
                          <m:dPr>
                            <m:ctrlPr>
                              <a:rPr lang="hr-HR" sz="1800" b="0" i="1" smtClean="0">
                                <a:solidFill>
                                  <a:schemeClr val="tx1"/>
                                </a:solidFill>
                                <a:latin typeface="Cambria Math" panose="02040503050406030204" pitchFamily="18" charset="0"/>
                                <a:ea typeface="Cambria Math"/>
                              </a:rPr>
                            </m:ctrlPr>
                          </m:dPr>
                          <m:e>
                            <m:f>
                              <m:fPr>
                                <m:ctrlPr>
                                  <a:rPr lang="hr-HR" sz="1800" b="0" i="1" smtClean="0">
                                    <a:solidFill>
                                      <a:schemeClr val="tx1"/>
                                    </a:solidFill>
                                    <a:latin typeface="Cambria Math" panose="02040503050406030204" pitchFamily="18" charset="0"/>
                                    <a:ea typeface="Cambria Math"/>
                                  </a:rPr>
                                </m:ctrlPr>
                              </m:fPr>
                              <m:num>
                                <m:r>
                                  <a:rPr lang="hr-HR" sz="1800" b="0" i="1" smtClean="0">
                                    <a:solidFill>
                                      <a:schemeClr val="tx1"/>
                                    </a:solidFill>
                                    <a:latin typeface="Cambria Math"/>
                                    <a:ea typeface="Cambria Math"/>
                                  </a:rPr>
                                  <m:t>𝑥</m:t>
                                </m:r>
                                <m:r>
                                  <m:rPr>
                                    <m:sty m:val="p"/>
                                  </m:rPr>
                                  <a:rPr lang="hr-HR" sz="1800" b="0" i="0" baseline="-25000" smtClean="0">
                                    <a:solidFill>
                                      <a:schemeClr val="tx1"/>
                                    </a:solidFill>
                                    <a:latin typeface="Cambria Math" panose="02040503050406030204" pitchFamily="18" charset="0"/>
                                    <a:ea typeface="Cambria Math"/>
                                  </a:rPr>
                                  <m:t>R</m:t>
                                </m:r>
                              </m:num>
                              <m:den>
                                <m:r>
                                  <a:rPr lang="hr-HR" sz="1800" i="1">
                                    <a:solidFill>
                                      <a:schemeClr val="tx1"/>
                                    </a:solidFill>
                                    <a:latin typeface="Cambria Math" panose="02040503050406030204" pitchFamily="18" charset="0"/>
                                    <a:ea typeface="Cambria Math"/>
                                  </a:rPr>
                                  <m:t>𝑥</m:t>
                                </m:r>
                                <m:r>
                                  <m:rPr>
                                    <m:sty m:val="p"/>
                                  </m:rPr>
                                  <a:rPr lang="hr-HR" sz="1800" baseline="-25000">
                                    <a:solidFill>
                                      <a:schemeClr val="tx1"/>
                                    </a:solidFill>
                                    <a:latin typeface="Cambria Math" panose="02040503050406030204" pitchFamily="18" charset="0"/>
                                    <a:ea typeface="Cambria Math"/>
                                  </a:rPr>
                                  <m:t>P</m:t>
                                </m:r>
                              </m:den>
                            </m:f>
                          </m:e>
                        </m:d>
                      </m:e>
                    </m:d>
                  </m:oMath>
                </a14:m>
                <a:endParaRPr lang="hr-HR" sz="1800" dirty="0">
                  <a:solidFill>
                    <a:schemeClr val="tx1"/>
                  </a:solidFill>
                  <a:latin typeface="UniZgLight" pitchFamily="50" charset="-18"/>
                </a:endParaRPr>
              </a:p>
              <a:p>
                <a:endParaRPr lang="hr-HR" sz="1800" dirty="0">
                  <a:solidFill>
                    <a:schemeClr val="tx1"/>
                  </a:solidFill>
                  <a:latin typeface="UniZgLight" pitchFamily="50" charset="-18"/>
                </a:endParaRPr>
              </a:p>
              <a:p>
                <a:r>
                  <a:rPr lang="hr-HR" sz="1800" dirty="0">
                    <a:solidFill>
                      <a:schemeClr val="tx1"/>
                    </a:solidFill>
                    <a:latin typeface="UniZgLight" pitchFamily="50" charset="-18"/>
                  </a:rPr>
                  <a:t>Povezujući množinski udio iona otopljene tvari (razrijeđene soli) (</a:t>
                </a:r>
                <a:r>
                  <a:rPr lang="hr-HR" sz="1800" i="1" dirty="0">
                    <a:solidFill>
                      <a:schemeClr val="tx1"/>
                    </a:solidFill>
                    <a:latin typeface="UniZgLight" pitchFamily="50" charset="-18"/>
                  </a:rPr>
                  <a:t>x</a:t>
                </a:r>
                <a:r>
                  <a:rPr lang="hr-HR" sz="1800" baseline="-25000" dirty="0">
                    <a:solidFill>
                      <a:schemeClr val="tx1"/>
                    </a:solidFill>
                    <a:latin typeface="UniZgLight" pitchFamily="50" charset="-18"/>
                  </a:rPr>
                  <a:t>s</a:t>
                </a:r>
                <a:r>
                  <a:rPr lang="hr-HR" sz="1800" dirty="0">
                    <a:solidFill>
                      <a:schemeClr val="tx1"/>
                    </a:solidFill>
                    <a:latin typeface="UniZgLight" pitchFamily="50" charset="-18"/>
                  </a:rPr>
                  <a:t>), s molarnom koncentracijom (</a:t>
                </a:r>
                <a:r>
                  <a:rPr lang="hr-HR" sz="1800" i="1" dirty="0">
                    <a:solidFill>
                      <a:schemeClr val="tx1"/>
                    </a:solidFill>
                    <a:latin typeface="UniZgLight" pitchFamily="50" charset="-18"/>
                  </a:rPr>
                  <a:t>c</a:t>
                </a:r>
                <a:r>
                  <a:rPr lang="hr-HR" sz="1800" baseline="-25000" dirty="0">
                    <a:solidFill>
                      <a:schemeClr val="tx1"/>
                    </a:solidFill>
                    <a:latin typeface="UniZgLight" pitchFamily="50" charset="-18"/>
                  </a:rPr>
                  <a:t>s</a:t>
                </a:r>
                <a:r>
                  <a:rPr lang="hr-HR" sz="1800" dirty="0">
                    <a:solidFill>
                      <a:schemeClr val="tx1"/>
                    </a:solidFill>
                    <a:latin typeface="UniZgLight" pitchFamily="50" charset="-18"/>
                  </a:rPr>
                  <a:t>), </a:t>
                </a:r>
              </a:p>
              <a:p>
                <a:r>
                  <a:rPr lang="hr-HR" sz="1800" i="1" dirty="0">
                    <a:solidFill>
                      <a:schemeClr val="tx1"/>
                    </a:solidFill>
                    <a:latin typeface="UniZgLight" pitchFamily="50" charset="-18"/>
                  </a:rPr>
                  <a:t>x</a:t>
                </a:r>
                <a:r>
                  <a:rPr lang="hr-HR" sz="1800" baseline="-25000" dirty="0">
                    <a:solidFill>
                      <a:schemeClr val="tx1"/>
                    </a:solidFill>
                    <a:latin typeface="UniZgLight" pitchFamily="50" charset="-18"/>
                  </a:rPr>
                  <a:t>s</a:t>
                </a:r>
                <a:r>
                  <a:rPr lang="hr-HR" sz="1800" dirty="0">
                    <a:solidFill>
                      <a:schemeClr val="tx1"/>
                    </a:solidFill>
                    <a:latin typeface="UniZgLight" pitchFamily="50" charset="-18"/>
                  </a:rPr>
                  <a:t> </a:t>
                </a:r>
                <a:r>
                  <a:rPr lang="hr-HR" sz="1800" dirty="0">
                    <a:solidFill>
                      <a:schemeClr val="tx1"/>
                    </a:solidFill>
                    <a:latin typeface="UniZgLight" pitchFamily="50" charset="-18"/>
                    <a:sym typeface="Symbol"/>
                  </a:rPr>
                  <a:t> </a:t>
                </a:r>
                <a:r>
                  <a:rPr lang="hr-HR" sz="1800" dirty="0" smtClean="0">
                    <a:solidFill>
                      <a:schemeClr val="tx1"/>
                    </a:solidFill>
                    <a:latin typeface="UniZgLight" pitchFamily="50" charset="-18"/>
                    <a:sym typeface="Symbol"/>
                  </a:rPr>
                  <a:t></a:t>
                </a:r>
                <a:r>
                  <a:rPr lang="hr-HR" sz="1800" i="1" dirty="0" err="1" smtClean="0">
                    <a:solidFill>
                      <a:schemeClr val="tx1"/>
                    </a:solidFill>
                    <a:latin typeface="UniZgLight" pitchFamily="50" charset="-18"/>
                  </a:rPr>
                  <a:t>c</a:t>
                </a:r>
                <a:r>
                  <a:rPr lang="hr-HR" sz="1800" baseline="-25000" dirty="0" err="1" smtClean="0">
                    <a:solidFill>
                      <a:schemeClr val="tx1"/>
                    </a:solidFill>
                    <a:latin typeface="UniZgLight" pitchFamily="50" charset="-18"/>
                  </a:rPr>
                  <a:t>s</a:t>
                </a:r>
                <a:r>
                  <a:rPr lang="hr-HR" sz="1800" dirty="0" smtClean="0">
                    <a:solidFill>
                      <a:schemeClr val="tx1"/>
                    </a:solidFill>
                    <a:latin typeface="UniZgLight" pitchFamily="50" charset="-18"/>
                    <a:sym typeface="Symbol"/>
                  </a:rPr>
                  <a:t></a:t>
                </a:r>
                <a:r>
                  <a:rPr lang="hr-HR" sz="1800" i="1" dirty="0" err="1" smtClean="0">
                    <a:solidFill>
                      <a:schemeClr val="tx1"/>
                    </a:solidFill>
                    <a:latin typeface="UniZgLight" pitchFamily="50" charset="-18"/>
                  </a:rPr>
                  <a:t>V</a:t>
                </a:r>
                <a:r>
                  <a:rPr lang="hr-HR" sz="1800" baseline="-25000" dirty="0" err="1" smtClean="0">
                    <a:solidFill>
                      <a:schemeClr val="tx1"/>
                    </a:solidFill>
                    <a:latin typeface="UniZgLight" pitchFamily="50" charset="-18"/>
                  </a:rPr>
                  <a:t>m</a:t>
                </a:r>
                <a:r>
                  <a:rPr lang="hr-HR" sz="1800" baseline="-25000" dirty="0" smtClean="0">
                    <a:solidFill>
                      <a:schemeClr val="tx1"/>
                    </a:solidFill>
                    <a:latin typeface="UniZgLight" pitchFamily="50" charset="-18"/>
                  </a:rPr>
                  <a:t>,w</a:t>
                </a:r>
                <a:endParaRPr lang="hr-HR" sz="1800" baseline="-25000" dirty="0">
                  <a:solidFill>
                    <a:schemeClr val="tx1"/>
                  </a:solidFill>
                  <a:latin typeface="UniZgLight" pitchFamily="50" charset="-18"/>
                </a:endParaRPr>
              </a:p>
              <a:p>
                <a:r>
                  <a:rPr lang="hr-HR" sz="1800" dirty="0">
                    <a:solidFill>
                      <a:schemeClr val="tx1"/>
                    </a:solidFill>
                    <a:latin typeface="UniZgLight" pitchFamily="50" charset="-18"/>
                  </a:rPr>
                  <a:t>gdje je</a:t>
                </a:r>
                <a:r>
                  <a:rPr lang="hr-HR" sz="1800" b="1" dirty="0">
                    <a:solidFill>
                      <a:schemeClr val="tx1"/>
                    </a:solidFill>
                    <a:latin typeface="UniZgLight" pitchFamily="50" charset="-18"/>
                  </a:rPr>
                  <a:t> </a:t>
                </a:r>
                <a:r>
                  <a:rPr lang="hr-HR" sz="1800" b="1" dirty="0">
                    <a:solidFill>
                      <a:schemeClr val="tx1"/>
                    </a:solidFill>
                    <a:latin typeface="UniZgLight" pitchFamily="50" charset="-18"/>
                    <a:sym typeface="Symbol"/>
                  </a:rPr>
                  <a:t> </a:t>
                </a:r>
                <a:r>
                  <a:rPr lang="hr-HR" sz="1800" dirty="0">
                    <a:solidFill>
                      <a:schemeClr val="tx1"/>
                    </a:solidFill>
                    <a:latin typeface="UniZgLight" pitchFamily="50" charset="-18"/>
                    <a:sym typeface="Symbol"/>
                  </a:rPr>
                  <a:t>broj </a:t>
                </a:r>
                <a:r>
                  <a:rPr lang="hr-HR" sz="1800" dirty="0" err="1">
                    <a:solidFill>
                      <a:schemeClr val="tx1"/>
                    </a:solidFill>
                    <a:latin typeface="UniZgLight" pitchFamily="50" charset="-18"/>
                    <a:sym typeface="Symbol"/>
                  </a:rPr>
                  <a:t>kinematičkih</a:t>
                </a:r>
                <a:r>
                  <a:rPr lang="hr-HR" sz="1800" dirty="0">
                    <a:solidFill>
                      <a:schemeClr val="tx1"/>
                    </a:solidFill>
                    <a:latin typeface="UniZgLight" pitchFamily="50" charset="-18"/>
                    <a:sym typeface="Symbol"/>
                  </a:rPr>
                  <a:t> jedinica (iona) na koje disocira sol (</a:t>
                </a:r>
                <a:r>
                  <a:rPr lang="hr-HR" sz="1800" b="1" dirty="0">
                    <a:solidFill>
                      <a:schemeClr val="tx1"/>
                    </a:solidFill>
                    <a:latin typeface="UniZgLight" pitchFamily="50" charset="-18"/>
                    <a:sym typeface="Symbol"/>
                  </a:rPr>
                  <a:t>(</a:t>
                </a:r>
                <a:r>
                  <a:rPr lang="hr-HR" sz="1800" b="1" dirty="0" err="1">
                    <a:solidFill>
                      <a:schemeClr val="tx1"/>
                    </a:solidFill>
                    <a:latin typeface="UniZgLight" pitchFamily="50" charset="-18"/>
                    <a:sym typeface="Symbol"/>
                  </a:rPr>
                  <a:t>NaCl</a:t>
                </a:r>
                <a:r>
                  <a:rPr lang="hr-HR" sz="1800" b="1" dirty="0">
                    <a:solidFill>
                      <a:schemeClr val="tx1"/>
                    </a:solidFill>
                    <a:latin typeface="UniZgLight" pitchFamily="50" charset="-18"/>
                    <a:sym typeface="Symbol"/>
                  </a:rPr>
                  <a:t>)=2</a:t>
                </a:r>
                <a:r>
                  <a:rPr lang="hr-HR" sz="1800" dirty="0">
                    <a:solidFill>
                      <a:schemeClr val="tx1"/>
                    </a:solidFill>
                    <a:latin typeface="UniZgLight" pitchFamily="50" charset="-18"/>
                    <a:sym typeface="Symbol"/>
                  </a:rPr>
                  <a:t>), </a:t>
                </a:r>
                <a:r>
                  <a:rPr lang="hr-HR" sz="1800" dirty="0" err="1">
                    <a:solidFill>
                      <a:schemeClr val="tx1"/>
                    </a:solidFill>
                    <a:latin typeface="UniZgLight" pitchFamily="50" charset="-18"/>
                    <a:sym typeface="Symbol"/>
                  </a:rPr>
                  <a:t>jedn</a:t>
                </a:r>
                <a:r>
                  <a:rPr lang="hr-HR" sz="1800" dirty="0">
                    <a:solidFill>
                      <a:schemeClr val="tx1"/>
                    </a:solidFill>
                    <a:latin typeface="UniZgLight" pitchFamily="50" charset="-18"/>
                    <a:sym typeface="Symbol"/>
                  </a:rPr>
                  <a:t>. 8 prelazi u oblik</a:t>
                </a:r>
                <a:endParaRPr lang="hr-HR" sz="1800" dirty="0">
                  <a:solidFill>
                    <a:schemeClr val="tx1"/>
                  </a:solidFill>
                  <a:latin typeface="UniZgLight" pitchFamily="50" charset="-1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476672"/>
                <a:ext cx="8229600" cy="5649491"/>
              </a:xfrm>
              <a:blipFill rotWithShape="1">
                <a:blip r:embed="rId2"/>
                <a:stretch>
                  <a:fillRect l="-296" t="-863"/>
                </a:stretch>
              </a:blipFill>
            </p:spPr>
            <p:txBody>
              <a:bodyPr/>
              <a:lstStyle/>
              <a:p>
                <a:r>
                  <a:rPr lang="hr-HR">
                    <a:noFill/>
                  </a:rPr>
                  <a:t> </a:t>
                </a:r>
              </a:p>
            </p:txBody>
          </p:sp>
        </mc:Fallback>
      </mc:AlternateContent>
    </p:spTree>
    <p:extLst>
      <p:ext uri="{BB962C8B-B14F-4D97-AF65-F5344CB8AC3E}">
        <p14:creationId xmlns:p14="http://schemas.microsoft.com/office/powerpoint/2010/main" val="514779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548680"/>
                <a:ext cx="8229600" cy="5904656"/>
              </a:xfrm>
            </p:spPr>
            <p:txBody>
              <a:bodyPr>
                <a:normAutofit fontScale="92500" lnSpcReduction="10000"/>
              </a:bodyPr>
              <a:lstStyle/>
              <a:p>
                <a14:m>
                  <m:oMath xmlns:m="http://schemas.openxmlformats.org/officeDocument/2006/math">
                    <m:r>
                      <a:rPr lang="hr-HR" sz="1800" i="1" dirty="0" smtClean="0">
                        <a:solidFill>
                          <a:schemeClr val="tx1"/>
                        </a:solidFill>
                        <a:latin typeface="Cambria Math"/>
                        <a:sym typeface="Symbol"/>
                      </a:rPr>
                      <m:t>𝑆𝐸𝑃</m:t>
                    </m:r>
                    <m:r>
                      <m:rPr>
                        <m:sty m:val="p"/>
                      </m:rPr>
                      <a:rPr lang="hr-HR" sz="1800" baseline="-25000" dirty="0">
                        <a:solidFill>
                          <a:schemeClr val="tx1"/>
                        </a:solidFill>
                        <a:latin typeface="Cambria Math"/>
                        <a:sym typeface="Symbol"/>
                      </a:rPr>
                      <m:t>min</m:t>
                    </m:r>
                    <m:r>
                      <m:rPr>
                        <m:nor/>
                      </m:rPr>
                      <a:rPr lang="hr-HR" sz="1800">
                        <a:solidFill>
                          <a:schemeClr val="tx1"/>
                        </a:solidFill>
                        <a:latin typeface="Cambria Math"/>
                        <a:ea typeface="Cambria Math"/>
                      </a:rPr>
                      <m:t>=</m:t>
                    </m:r>
                    <m:r>
                      <m:rPr>
                        <m:nor/>
                      </m:rPr>
                      <a:rPr lang="hr-HR" sz="1800" b="0" i="0" smtClean="0">
                        <a:solidFill>
                          <a:schemeClr val="tx1"/>
                        </a:solidFill>
                        <a:latin typeface="Cambria Math"/>
                        <a:ea typeface="Cambria Math"/>
                      </a:rPr>
                      <m:t>2</m:t>
                    </m:r>
                    <m:r>
                      <m:rPr>
                        <m:nor/>
                      </m:rPr>
                      <a:rPr lang="hr-HR" sz="1800" b="0" i="1" smtClean="0">
                        <a:solidFill>
                          <a:schemeClr val="tx1"/>
                        </a:solidFill>
                        <a:latin typeface="Cambria Math"/>
                        <a:ea typeface="Cambria Math"/>
                      </a:rPr>
                      <m:t>RT</m:t>
                    </m:r>
                    <m:d>
                      <m:dPr>
                        <m:begChr m:val="["/>
                        <m:endChr m:val="]"/>
                        <m:ctrlPr>
                          <a:rPr lang="hr-HR" sz="1800" i="1">
                            <a:solidFill>
                              <a:schemeClr val="tx1"/>
                            </a:solidFill>
                            <a:latin typeface="Cambria Math" panose="02040503050406030204" pitchFamily="18" charset="0"/>
                            <a:ea typeface="Cambria Math"/>
                          </a:rPr>
                        </m:ctrlPr>
                      </m:dPr>
                      <m:e>
                        <m:f>
                          <m:fPr>
                            <m:ctrlPr>
                              <a:rPr lang="hr-HR" sz="1800" i="1">
                                <a:solidFill>
                                  <a:schemeClr val="tx1"/>
                                </a:solidFill>
                                <a:latin typeface="Cambria Math" panose="02040503050406030204" pitchFamily="18" charset="0"/>
                                <a:ea typeface="Cambria Math"/>
                              </a:rPr>
                            </m:ctrlPr>
                          </m:fPr>
                          <m:num>
                            <m:r>
                              <a:rPr lang="hr-HR" sz="1800" b="0" i="1" smtClean="0">
                                <a:solidFill>
                                  <a:schemeClr val="tx1"/>
                                </a:solidFill>
                                <a:latin typeface="Cambria Math"/>
                                <a:ea typeface="Cambria Math"/>
                              </a:rPr>
                              <m:t>𝑐</m:t>
                            </m:r>
                            <m:r>
                              <m:rPr>
                                <m:sty m:val="p"/>
                              </m:rPr>
                              <a:rPr lang="hr-HR" sz="1800" b="0" i="0" baseline="-25000" smtClean="0">
                                <a:solidFill>
                                  <a:schemeClr val="tx1"/>
                                </a:solidFill>
                                <a:latin typeface="Cambria Math" panose="02040503050406030204" pitchFamily="18" charset="0"/>
                                <a:ea typeface="Cambria Math"/>
                              </a:rPr>
                              <m:t>F</m:t>
                            </m:r>
                          </m:num>
                          <m:den>
                            <m:r>
                              <a:rPr lang="hr-HR" sz="1800" i="1">
                                <a:solidFill>
                                  <a:schemeClr val="tx1"/>
                                </a:solidFill>
                                <a:latin typeface="Cambria Math"/>
                                <a:ea typeface="Cambria Math"/>
                              </a:rPr>
                              <m:t>𝑅</m:t>
                            </m:r>
                            <m:r>
                              <a:rPr lang="hr-HR" sz="1800" i="1" baseline="-25000">
                                <a:solidFill>
                                  <a:schemeClr val="tx1"/>
                                </a:solidFill>
                                <a:latin typeface="Cambria Math"/>
                                <a:ea typeface="Cambria Math"/>
                              </a:rPr>
                              <m:t>𝑤</m:t>
                            </m:r>
                          </m:den>
                        </m:f>
                        <m:r>
                          <a:rPr lang="hr-HR" sz="1800" i="1">
                            <a:solidFill>
                              <a:schemeClr val="tx1"/>
                            </a:solidFill>
                            <a:latin typeface="Cambria Math"/>
                            <a:ea typeface="Cambria Math"/>
                          </a:rPr>
                          <m:t>𝑙𝑛</m:t>
                        </m:r>
                        <m:d>
                          <m:dPr>
                            <m:ctrlPr>
                              <a:rPr lang="hr-HR" sz="1800" i="1">
                                <a:solidFill>
                                  <a:schemeClr val="tx1"/>
                                </a:solidFill>
                                <a:latin typeface="Cambria Math" panose="02040503050406030204" pitchFamily="18" charset="0"/>
                                <a:ea typeface="Cambria Math"/>
                              </a:rPr>
                            </m:ctrlPr>
                          </m:dPr>
                          <m:e>
                            <m:f>
                              <m:fPr>
                                <m:ctrlPr>
                                  <a:rPr lang="hr-HR" sz="1800" i="1">
                                    <a:solidFill>
                                      <a:schemeClr val="tx1"/>
                                    </a:solidFill>
                                    <a:latin typeface="Cambria Math" panose="02040503050406030204" pitchFamily="18" charset="0"/>
                                    <a:ea typeface="Cambria Math"/>
                                  </a:rPr>
                                </m:ctrlPr>
                              </m:fPr>
                              <m:num>
                                <m:r>
                                  <a:rPr lang="hr-HR" sz="1800" b="0" i="1" smtClean="0">
                                    <a:solidFill>
                                      <a:schemeClr val="tx1"/>
                                    </a:solidFill>
                                    <a:latin typeface="Cambria Math"/>
                                    <a:ea typeface="Cambria Math"/>
                                  </a:rPr>
                                  <m:t>𝑐</m:t>
                                </m:r>
                                <m:r>
                                  <m:rPr>
                                    <m:sty m:val="p"/>
                                  </m:rPr>
                                  <a:rPr lang="hr-HR" sz="1800" b="0" i="0" baseline="-25000" smtClean="0">
                                    <a:solidFill>
                                      <a:schemeClr val="tx1"/>
                                    </a:solidFill>
                                    <a:latin typeface="Cambria Math" panose="02040503050406030204" pitchFamily="18" charset="0"/>
                                    <a:ea typeface="Cambria Math"/>
                                  </a:rPr>
                                  <m:t>R</m:t>
                                </m:r>
                              </m:num>
                              <m:den>
                                <m:r>
                                  <a:rPr lang="hr-HR" sz="1800" b="0" i="1" smtClean="0">
                                    <a:solidFill>
                                      <a:schemeClr val="tx1"/>
                                    </a:solidFill>
                                    <a:latin typeface="Cambria Math" panose="02040503050406030204" pitchFamily="18" charset="0"/>
                                    <a:ea typeface="Cambria Math"/>
                                  </a:rPr>
                                  <m:t>𝐶</m:t>
                                </m:r>
                                <m:r>
                                  <m:rPr>
                                    <m:sty m:val="p"/>
                                  </m:rPr>
                                  <a:rPr lang="hr-HR" sz="1800" b="0" i="0" baseline="-25000" smtClean="0">
                                    <a:solidFill>
                                      <a:schemeClr val="tx1"/>
                                    </a:solidFill>
                                    <a:latin typeface="Cambria Math" panose="02040503050406030204" pitchFamily="18" charset="0"/>
                                    <a:ea typeface="Cambria Math"/>
                                  </a:rPr>
                                  <m:t>F</m:t>
                                </m:r>
                              </m:den>
                            </m:f>
                          </m:e>
                        </m:d>
                        <m:r>
                          <a:rPr lang="hr-HR" sz="1800" i="1">
                            <a:solidFill>
                              <a:schemeClr val="tx1"/>
                            </a:solidFill>
                            <a:latin typeface="Cambria Math"/>
                            <a:ea typeface="Cambria Math"/>
                          </a:rPr>
                          <m:t>−</m:t>
                        </m:r>
                        <m:sSub>
                          <m:sSubPr>
                            <m:ctrlPr>
                              <a:rPr lang="hr-HR" sz="1800" i="1">
                                <a:solidFill>
                                  <a:schemeClr val="tx1"/>
                                </a:solidFill>
                                <a:latin typeface="Cambria Math" panose="02040503050406030204" pitchFamily="18" charset="0"/>
                                <a:ea typeface="Cambria Math"/>
                              </a:rPr>
                            </m:ctrlPr>
                          </m:sSubPr>
                          <m:e>
                            <m:r>
                              <a:rPr lang="hr-HR" sz="1800" b="0" i="1" smtClean="0">
                                <a:solidFill>
                                  <a:schemeClr val="tx1"/>
                                </a:solidFill>
                                <a:latin typeface="Cambria Math"/>
                                <a:ea typeface="Cambria Math"/>
                              </a:rPr>
                              <m:t>𝑐</m:t>
                            </m:r>
                          </m:e>
                          <m:sub>
                            <m:r>
                              <a:rPr lang="hr-HR" sz="1800" i="1">
                                <a:solidFill>
                                  <a:schemeClr val="tx1"/>
                                </a:solidFill>
                                <a:latin typeface="Cambria Math"/>
                                <a:ea typeface="Cambria Math"/>
                              </a:rPr>
                              <m:t>𝑝</m:t>
                            </m:r>
                          </m:sub>
                        </m:sSub>
                        <m:r>
                          <a:rPr lang="hr-HR" sz="1800" i="1">
                            <a:solidFill>
                              <a:schemeClr val="tx1"/>
                            </a:solidFill>
                            <a:latin typeface="Cambria Math"/>
                            <a:ea typeface="Cambria Math"/>
                          </a:rPr>
                          <m:t>𝑙𝑛</m:t>
                        </m:r>
                        <m:d>
                          <m:dPr>
                            <m:ctrlPr>
                              <a:rPr lang="hr-HR" sz="1800" i="1">
                                <a:solidFill>
                                  <a:schemeClr val="tx1"/>
                                </a:solidFill>
                                <a:latin typeface="Cambria Math" panose="02040503050406030204" pitchFamily="18" charset="0"/>
                                <a:ea typeface="Cambria Math"/>
                              </a:rPr>
                            </m:ctrlPr>
                          </m:dPr>
                          <m:e>
                            <m:f>
                              <m:fPr>
                                <m:ctrlPr>
                                  <a:rPr lang="hr-HR" sz="1800" i="1">
                                    <a:solidFill>
                                      <a:schemeClr val="tx1"/>
                                    </a:solidFill>
                                    <a:latin typeface="Cambria Math" panose="02040503050406030204" pitchFamily="18" charset="0"/>
                                    <a:ea typeface="Cambria Math"/>
                                  </a:rPr>
                                </m:ctrlPr>
                              </m:fPr>
                              <m:num>
                                <m:r>
                                  <a:rPr lang="hr-HR" sz="1800" i="1">
                                    <a:solidFill>
                                      <a:schemeClr val="tx1"/>
                                    </a:solidFill>
                                    <a:latin typeface="Cambria Math"/>
                                    <a:ea typeface="Cambria Math"/>
                                  </a:rPr>
                                  <m:t>𝑐</m:t>
                                </m:r>
                                <m:r>
                                  <m:rPr>
                                    <m:sty m:val="p"/>
                                  </m:rPr>
                                  <a:rPr lang="hr-HR" sz="1800" baseline="-25000">
                                    <a:solidFill>
                                      <a:schemeClr val="tx1"/>
                                    </a:solidFill>
                                    <a:latin typeface="Cambria Math" panose="02040503050406030204" pitchFamily="18" charset="0"/>
                                    <a:ea typeface="Cambria Math"/>
                                  </a:rPr>
                                  <m:t>R</m:t>
                                </m:r>
                              </m:num>
                              <m:den>
                                <m:r>
                                  <a:rPr lang="hr-HR" sz="1800" i="1">
                                    <a:solidFill>
                                      <a:schemeClr val="tx1"/>
                                    </a:solidFill>
                                    <a:latin typeface="Cambria Math" panose="02040503050406030204" pitchFamily="18" charset="0"/>
                                    <a:ea typeface="Cambria Math"/>
                                  </a:rPr>
                                  <m:t>𝐶</m:t>
                                </m:r>
                                <m:r>
                                  <m:rPr>
                                    <m:sty m:val="p"/>
                                  </m:rPr>
                                  <a:rPr lang="hr-HR" sz="1800" b="0" i="0" baseline="-25000" smtClean="0">
                                    <a:solidFill>
                                      <a:schemeClr val="tx1"/>
                                    </a:solidFill>
                                    <a:latin typeface="Cambria Math" panose="02040503050406030204" pitchFamily="18" charset="0"/>
                                    <a:ea typeface="Cambria Math"/>
                                  </a:rPr>
                                  <m:t>P</m:t>
                                </m:r>
                              </m:den>
                            </m:f>
                          </m:e>
                        </m:d>
                      </m:e>
                    </m:d>
                  </m:oMath>
                </a14:m>
                <a:r>
                  <a:rPr lang="hr-HR" sz="1800" dirty="0">
                    <a:solidFill>
                      <a:schemeClr val="tx1"/>
                    </a:solidFill>
                    <a:latin typeface="UniZgLight" pitchFamily="50" charset="-18"/>
                  </a:rPr>
                  <a:t>				(10)</a:t>
                </a:r>
              </a:p>
              <a:p>
                <a:endParaRPr lang="hr-HR" sz="1800" b="1" dirty="0">
                  <a:solidFill>
                    <a:schemeClr val="tx1"/>
                  </a:solidFill>
                  <a:latin typeface="UniZgLight" pitchFamily="50" charset="-18"/>
                </a:endParaRPr>
              </a:p>
              <a:p>
                <a:r>
                  <a:rPr lang="hr-HR" sz="1800" b="1" dirty="0">
                    <a:solidFill>
                      <a:schemeClr val="tx1"/>
                    </a:solidFill>
                    <a:latin typeface="UniZgLight" pitchFamily="50" charset="-18"/>
                  </a:rPr>
                  <a:t>Za potpuno (100%) zadržavanje soli (idealno polupropusna membrana koja propušta samo vodu), </a:t>
                </a:r>
                <a:r>
                  <a:rPr lang="hr-HR" sz="1800" b="1" i="1" dirty="0" err="1">
                    <a:solidFill>
                      <a:schemeClr val="tx1"/>
                    </a:solidFill>
                    <a:latin typeface="UniZgLight" pitchFamily="50" charset="-18"/>
                  </a:rPr>
                  <a:t>c</a:t>
                </a:r>
                <a:r>
                  <a:rPr lang="hr-HR" sz="1800" b="1" baseline="-25000" dirty="0" err="1">
                    <a:solidFill>
                      <a:schemeClr val="tx1"/>
                    </a:solidFill>
                    <a:latin typeface="UniZgLight" pitchFamily="50" charset="-18"/>
                  </a:rPr>
                  <a:t>p</a:t>
                </a:r>
                <a:r>
                  <a:rPr lang="hr-HR" sz="1800" b="1" dirty="0">
                    <a:solidFill>
                      <a:schemeClr val="tx1"/>
                    </a:solidFill>
                    <a:latin typeface="UniZgLight" pitchFamily="50" charset="-18"/>
                  </a:rPr>
                  <a:t>=0 pa jednadžba prelazi u oblik:</a:t>
                </a:r>
              </a:p>
              <a:p>
                <a:endParaRPr lang="hr-HR" sz="1800" b="1" dirty="0">
                  <a:solidFill>
                    <a:schemeClr val="tx1"/>
                  </a:solidFill>
                  <a:latin typeface="UniZgLight" pitchFamily="50" charset="-18"/>
                </a:endParaRPr>
              </a:p>
              <a:p>
                <a14:m>
                  <m:oMath xmlns:m="http://schemas.openxmlformats.org/officeDocument/2006/math">
                    <m:r>
                      <a:rPr lang="hr-HR" sz="1800" i="1" dirty="0">
                        <a:solidFill>
                          <a:schemeClr val="tx1"/>
                        </a:solidFill>
                        <a:latin typeface="Cambria Math"/>
                        <a:sym typeface="Symbol"/>
                      </a:rPr>
                      <m:t>𝑆𝐸𝑃</m:t>
                    </m:r>
                    <m:r>
                      <m:rPr>
                        <m:sty m:val="p"/>
                      </m:rPr>
                      <a:rPr lang="hr-HR" sz="1800" baseline="-25000" dirty="0">
                        <a:solidFill>
                          <a:schemeClr val="tx1"/>
                        </a:solidFill>
                        <a:latin typeface="Cambria Math"/>
                        <a:sym typeface="Symbol"/>
                      </a:rPr>
                      <m:t>min</m:t>
                    </m:r>
                    <m:r>
                      <m:rPr>
                        <m:nor/>
                      </m:rPr>
                      <a:rPr lang="hr-HR" sz="1800">
                        <a:solidFill>
                          <a:schemeClr val="tx1"/>
                        </a:solidFill>
                        <a:latin typeface="Cambria Math"/>
                        <a:ea typeface="Cambria Math"/>
                      </a:rPr>
                      <m:t>=</m:t>
                    </m:r>
                    <m:f>
                      <m:fPr>
                        <m:ctrlPr>
                          <a:rPr lang="hr-HR" sz="1800" i="1" smtClean="0">
                            <a:solidFill>
                              <a:schemeClr val="tx1"/>
                            </a:solidFill>
                            <a:latin typeface="Cambria Math" panose="02040503050406030204" pitchFamily="18" charset="0"/>
                            <a:ea typeface="Cambria Math"/>
                          </a:rPr>
                        </m:ctrlPr>
                      </m:fPr>
                      <m:num>
                        <m:r>
                          <a:rPr lang="hr-HR" sz="1800" b="0" i="1" smtClean="0">
                            <a:solidFill>
                              <a:schemeClr val="tx1"/>
                            </a:solidFill>
                            <a:latin typeface="Cambria Math"/>
                            <a:ea typeface="Cambria Math"/>
                          </a:rPr>
                          <m:t>2</m:t>
                        </m:r>
                        <m:r>
                          <a:rPr lang="hr-HR" sz="1800" b="0" i="1" smtClean="0">
                            <a:solidFill>
                              <a:schemeClr val="tx1"/>
                            </a:solidFill>
                            <a:latin typeface="Cambria Math"/>
                            <a:ea typeface="Cambria Math"/>
                          </a:rPr>
                          <m:t>𝑅𝑇𝑐</m:t>
                        </m:r>
                        <m:r>
                          <m:rPr>
                            <m:sty m:val="p"/>
                          </m:rPr>
                          <a:rPr lang="hr-HR" sz="1800" b="0" i="0" baseline="-25000" smtClean="0">
                            <a:solidFill>
                              <a:schemeClr val="tx1"/>
                            </a:solidFill>
                            <a:latin typeface="Cambria Math" panose="02040503050406030204" pitchFamily="18" charset="0"/>
                            <a:ea typeface="Cambria Math"/>
                          </a:rPr>
                          <m:t>F</m:t>
                        </m:r>
                      </m:num>
                      <m:den>
                        <m:r>
                          <a:rPr lang="hr-HR" sz="1800" b="0" i="1" smtClean="0">
                            <a:solidFill>
                              <a:schemeClr val="tx1"/>
                            </a:solidFill>
                            <a:latin typeface="Cambria Math"/>
                            <a:ea typeface="Cambria Math"/>
                          </a:rPr>
                          <m:t>𝑅</m:t>
                        </m:r>
                        <m:r>
                          <a:rPr lang="hr-HR" sz="1800" b="0" i="1" baseline="-25000" smtClean="0">
                            <a:solidFill>
                              <a:schemeClr val="tx1"/>
                            </a:solidFill>
                            <a:latin typeface="Cambria Math"/>
                            <a:ea typeface="Cambria Math"/>
                          </a:rPr>
                          <m:t>𝑤</m:t>
                        </m:r>
                      </m:den>
                    </m:f>
                  </m:oMath>
                </a14:m>
                <a:r>
                  <a:rPr lang="hr-HR" sz="1800" b="1" dirty="0">
                    <a:solidFill>
                      <a:schemeClr val="tx1"/>
                    </a:solidFill>
                    <a:latin typeface="UniZgLight" pitchFamily="50" charset="-18"/>
                  </a:rPr>
                  <a:t> </a:t>
                </a:r>
                <a14:m>
                  <m:oMath xmlns:m="http://schemas.openxmlformats.org/officeDocument/2006/math">
                    <m:r>
                      <a:rPr lang="hr-HR" sz="1800" i="1">
                        <a:solidFill>
                          <a:schemeClr val="tx1"/>
                        </a:solidFill>
                        <a:latin typeface="Cambria Math"/>
                        <a:ea typeface="Cambria Math"/>
                      </a:rPr>
                      <m:t>𝑙𝑛</m:t>
                    </m:r>
                    <m:d>
                      <m:dPr>
                        <m:ctrlPr>
                          <a:rPr lang="hr-HR" sz="1800" i="1">
                            <a:solidFill>
                              <a:schemeClr val="tx1"/>
                            </a:solidFill>
                            <a:latin typeface="Cambria Math" panose="02040503050406030204" pitchFamily="18" charset="0"/>
                            <a:ea typeface="Cambria Math"/>
                          </a:rPr>
                        </m:ctrlPr>
                      </m:dPr>
                      <m:e>
                        <m:f>
                          <m:fPr>
                            <m:ctrlPr>
                              <a:rPr lang="hr-HR" sz="1800" i="1">
                                <a:solidFill>
                                  <a:schemeClr val="tx1"/>
                                </a:solidFill>
                                <a:latin typeface="Cambria Math" panose="02040503050406030204" pitchFamily="18" charset="0"/>
                                <a:ea typeface="Cambria Math"/>
                              </a:rPr>
                            </m:ctrlPr>
                          </m:fPr>
                          <m:num>
                            <m:r>
                              <a:rPr lang="hr-HR" sz="1800" i="1">
                                <a:solidFill>
                                  <a:schemeClr val="tx1"/>
                                </a:solidFill>
                                <a:latin typeface="Cambria Math"/>
                                <a:ea typeface="Cambria Math"/>
                              </a:rPr>
                              <m:t>𝑐</m:t>
                            </m:r>
                            <m:r>
                              <m:rPr>
                                <m:sty m:val="p"/>
                              </m:rPr>
                              <a:rPr lang="hr-HR" sz="1800" b="0" i="0" baseline="-25000" smtClean="0">
                                <a:solidFill>
                                  <a:schemeClr val="tx1"/>
                                </a:solidFill>
                                <a:latin typeface="Cambria Math" panose="02040503050406030204" pitchFamily="18" charset="0"/>
                                <a:ea typeface="Cambria Math"/>
                              </a:rPr>
                              <m:t>R</m:t>
                            </m:r>
                          </m:num>
                          <m:den>
                            <m:r>
                              <a:rPr lang="hr-HR" sz="1800" i="1">
                                <a:solidFill>
                                  <a:schemeClr val="tx1"/>
                                </a:solidFill>
                                <a:latin typeface="Cambria Math"/>
                                <a:ea typeface="Cambria Math"/>
                              </a:rPr>
                              <m:t>𝑐</m:t>
                            </m:r>
                            <m:r>
                              <a:rPr lang="hr-HR" sz="1800" b="0" i="1" smtClean="0">
                                <a:solidFill>
                                  <a:schemeClr val="tx1"/>
                                </a:solidFill>
                                <a:latin typeface="Cambria Math" panose="02040503050406030204" pitchFamily="18" charset="0"/>
                                <a:ea typeface="Cambria Math"/>
                              </a:rPr>
                              <m:t> </m:t>
                            </m:r>
                            <m:r>
                              <m:rPr>
                                <m:sty m:val="p"/>
                              </m:rPr>
                              <a:rPr lang="hr-HR" sz="1800" b="0" i="0" baseline="-25000" smtClean="0">
                                <a:solidFill>
                                  <a:schemeClr val="tx1"/>
                                </a:solidFill>
                                <a:latin typeface="Cambria Math" panose="02040503050406030204" pitchFamily="18" charset="0"/>
                                <a:ea typeface="Cambria Math"/>
                              </a:rPr>
                              <m:t>F</m:t>
                            </m:r>
                          </m:den>
                        </m:f>
                      </m:e>
                    </m:d>
                  </m:oMath>
                </a14:m>
                <a:r>
                  <a:rPr lang="hr-HR" sz="1800" b="1" dirty="0">
                    <a:solidFill>
                      <a:schemeClr val="tx1"/>
                    </a:solidFill>
                    <a:latin typeface="UniZgLight" pitchFamily="50" charset="-18"/>
                  </a:rPr>
                  <a:t>						(11)</a:t>
                </a:r>
              </a:p>
              <a:p>
                <a:r>
                  <a:rPr lang="hr-HR" sz="1800" b="1" dirty="0">
                    <a:solidFill>
                      <a:schemeClr val="tx1"/>
                    </a:solidFill>
                    <a:latin typeface="UniZgLight" pitchFamily="50" charset="-18"/>
                  </a:rPr>
                  <a:t>Primjenom veze s bilancom mase</a:t>
                </a:r>
              </a:p>
              <a:p>
                <a14:m>
                  <m:oMath xmlns:m="http://schemas.openxmlformats.org/officeDocument/2006/math">
                    <m:f>
                      <m:fPr>
                        <m:ctrlPr>
                          <a:rPr lang="hr-HR" sz="2200" b="1" i="1" smtClean="0">
                            <a:solidFill>
                              <a:schemeClr val="tx1"/>
                            </a:solidFill>
                            <a:latin typeface="Cambria Math" panose="02040503050406030204" pitchFamily="18" charset="0"/>
                          </a:rPr>
                        </m:ctrlPr>
                      </m:fPr>
                      <m:num>
                        <m:r>
                          <a:rPr lang="hr-HR" sz="2200" b="1" i="1" smtClean="0">
                            <a:solidFill>
                              <a:schemeClr val="tx1"/>
                            </a:solidFill>
                            <a:latin typeface="Cambria Math"/>
                          </a:rPr>
                          <m:t>𝒄</m:t>
                        </m:r>
                        <m:r>
                          <a:rPr lang="hr-HR" sz="2200" b="1" i="0" baseline="-25000" smtClean="0">
                            <a:solidFill>
                              <a:schemeClr val="tx1"/>
                            </a:solidFill>
                            <a:latin typeface="Cambria Math" panose="02040503050406030204" pitchFamily="18" charset="0"/>
                          </a:rPr>
                          <m:t>𝐑</m:t>
                        </m:r>
                      </m:num>
                      <m:den>
                        <m:r>
                          <a:rPr lang="hr-HR" sz="2200" b="1" i="1" smtClean="0">
                            <a:solidFill>
                              <a:schemeClr val="tx1"/>
                            </a:solidFill>
                            <a:latin typeface="Cambria Math"/>
                          </a:rPr>
                          <m:t>𝒄</m:t>
                        </m:r>
                        <m:r>
                          <a:rPr lang="hr-HR" sz="2200" b="1" i="0" baseline="-25000" smtClean="0">
                            <a:solidFill>
                              <a:schemeClr val="tx1"/>
                            </a:solidFill>
                            <a:latin typeface="Cambria Math" panose="02040503050406030204" pitchFamily="18" charset="0"/>
                          </a:rPr>
                          <m:t>𝐅</m:t>
                        </m:r>
                      </m:den>
                    </m:f>
                  </m:oMath>
                </a14:m>
                <a:r>
                  <a:rPr lang="hr-HR" sz="2200" b="1" dirty="0">
                    <a:solidFill>
                      <a:schemeClr val="tx1"/>
                    </a:solidFill>
                    <a:latin typeface="UniZgLight" pitchFamily="50" charset="-18"/>
                  </a:rPr>
                  <a:t> = </a:t>
                </a:r>
                <a14:m>
                  <m:oMath xmlns:m="http://schemas.openxmlformats.org/officeDocument/2006/math">
                    <m:f>
                      <m:fPr>
                        <m:ctrlPr>
                          <a:rPr lang="hr-HR" sz="2200" b="1" i="1" dirty="0" smtClean="0">
                            <a:solidFill>
                              <a:schemeClr val="tx1"/>
                            </a:solidFill>
                            <a:latin typeface="Cambria Math" panose="02040503050406030204" pitchFamily="18" charset="0"/>
                          </a:rPr>
                        </m:ctrlPr>
                      </m:fPr>
                      <m:num>
                        <m:r>
                          <a:rPr lang="hr-HR" sz="2200" b="1" i="1" dirty="0" smtClean="0">
                            <a:solidFill>
                              <a:schemeClr val="tx1"/>
                            </a:solidFill>
                            <a:latin typeface="Cambria Math"/>
                          </a:rPr>
                          <m:t>𝟏</m:t>
                        </m:r>
                      </m:num>
                      <m:den>
                        <m:r>
                          <a:rPr lang="hr-HR" sz="2200" b="1" i="1" dirty="0" smtClean="0">
                            <a:solidFill>
                              <a:schemeClr val="tx1"/>
                            </a:solidFill>
                            <a:latin typeface="Cambria Math"/>
                          </a:rPr>
                          <m:t>𝟏</m:t>
                        </m:r>
                        <m:r>
                          <a:rPr lang="hr-HR" sz="2200" b="1" i="1" dirty="0" smtClean="0">
                            <a:solidFill>
                              <a:schemeClr val="tx1"/>
                            </a:solidFill>
                            <a:latin typeface="Cambria Math"/>
                          </a:rPr>
                          <m:t>−</m:t>
                        </m:r>
                        <m:r>
                          <a:rPr lang="hr-HR" sz="2200" b="1" i="1" dirty="0" smtClean="0">
                            <a:solidFill>
                              <a:schemeClr val="tx1"/>
                            </a:solidFill>
                            <a:latin typeface="Cambria Math"/>
                          </a:rPr>
                          <m:t>𝑹</m:t>
                        </m:r>
                        <m:r>
                          <a:rPr lang="hr-HR" sz="2200" b="1" i="0" baseline="-25000" dirty="0" smtClean="0">
                            <a:solidFill>
                              <a:schemeClr val="tx1"/>
                            </a:solidFill>
                            <a:latin typeface="Cambria Math"/>
                          </a:rPr>
                          <m:t>𝐰</m:t>
                        </m:r>
                      </m:den>
                    </m:f>
                  </m:oMath>
                </a14:m>
                <a:endParaRPr lang="hr-HR" sz="2200" b="1" dirty="0">
                  <a:solidFill>
                    <a:schemeClr val="tx1"/>
                  </a:solidFill>
                  <a:latin typeface="UniZgLight" pitchFamily="50" charset="-18"/>
                </a:endParaRPr>
              </a:p>
              <a:p>
                <a:pPr marL="0" indent="0">
                  <a:buNone/>
                </a:pPr>
                <a:endParaRPr lang="hr-HR" sz="1800" b="1" dirty="0">
                  <a:solidFill>
                    <a:schemeClr val="tx1"/>
                  </a:solidFill>
                  <a:latin typeface="UniZgLight" pitchFamily="50" charset="-18"/>
                </a:endParaRPr>
              </a:p>
              <a:p>
                <a:pPr marL="0" indent="0">
                  <a:buNone/>
                </a:pPr>
                <a:r>
                  <a:rPr lang="hr-HR" sz="1800" b="1" dirty="0">
                    <a:solidFill>
                      <a:schemeClr val="tx1"/>
                    </a:solidFill>
                    <a:latin typeface="UniZgLight" pitchFamily="50" charset="-18"/>
                  </a:rPr>
                  <a:t>te van’ t Hoff jednadžbe za osmotski tlak ulazne struje</a:t>
                </a:r>
                <a:r>
                  <a:rPr lang="hr-HR" sz="1800" dirty="0">
                    <a:solidFill>
                      <a:schemeClr val="tx1"/>
                    </a:solidFill>
                  </a:rPr>
                  <a:t> (</a:t>
                </a:r>
                <a:r>
                  <a:rPr lang="hr-HR" sz="1800" b="1" i="1" dirty="0">
                    <a:solidFill>
                      <a:schemeClr val="tx1"/>
                    </a:solidFill>
                    <a:latin typeface="UniZgLight" pitchFamily="50" charset="-18"/>
                    <a:sym typeface="Symbol"/>
                  </a:rPr>
                  <a:t></a:t>
                </a:r>
                <a:r>
                  <a:rPr lang="hr-HR" sz="1800" b="1" baseline="-25000" dirty="0">
                    <a:solidFill>
                      <a:schemeClr val="tx1"/>
                    </a:solidFill>
                    <a:latin typeface="UniZgLight" pitchFamily="50" charset="-18"/>
                    <a:sym typeface="Symbol"/>
                  </a:rPr>
                  <a:t>f</a:t>
                </a:r>
                <a:r>
                  <a:rPr lang="hr-HR" sz="1800" b="1" dirty="0">
                    <a:solidFill>
                      <a:schemeClr val="tx1"/>
                    </a:solidFill>
                    <a:latin typeface="UniZgLight" pitchFamily="50" charset="-18"/>
                  </a:rPr>
                  <a:t>= 2</a:t>
                </a:r>
                <a:r>
                  <a:rPr lang="hr-HR" sz="1800" b="1" i="1" dirty="0">
                    <a:solidFill>
                      <a:schemeClr val="tx1"/>
                    </a:solidFill>
                    <a:latin typeface="UniZgLight" pitchFamily="50" charset="-18"/>
                  </a:rPr>
                  <a:t>RTc</a:t>
                </a:r>
                <a:r>
                  <a:rPr lang="hr-HR" sz="1800" b="1" baseline="-25000" dirty="0">
                    <a:solidFill>
                      <a:schemeClr val="tx1"/>
                    </a:solidFill>
                    <a:latin typeface="UniZgLight" pitchFamily="50" charset="-18"/>
                  </a:rPr>
                  <a:t>f</a:t>
                </a:r>
                <a:r>
                  <a:rPr lang="hr-HR" sz="1800" b="1" dirty="0">
                    <a:solidFill>
                      <a:schemeClr val="tx1"/>
                    </a:solidFill>
                    <a:latin typeface="UniZgLight" pitchFamily="50" charset="-18"/>
                  </a:rPr>
                  <a:t>),</a:t>
                </a:r>
                <a:r>
                  <a:rPr lang="hr-HR" sz="1800" b="1" baseline="-25000" dirty="0">
                    <a:solidFill>
                      <a:schemeClr val="tx1"/>
                    </a:solidFill>
                    <a:latin typeface="UniZgLight" pitchFamily="50" charset="-18"/>
                  </a:rPr>
                  <a:t>  </a:t>
                </a:r>
                <a:r>
                  <a:rPr lang="hr-HR" sz="1800" b="1" dirty="0">
                    <a:solidFill>
                      <a:schemeClr val="tx1"/>
                    </a:solidFill>
                    <a:latin typeface="UniZgLight" pitchFamily="50" charset="-18"/>
                  </a:rPr>
                  <a:t>jednadžba 11 prelazi u oblik:</a:t>
                </a:r>
              </a:p>
              <a:p>
                <a:pPr marL="0" indent="0">
                  <a:buNone/>
                </a:pPr>
                <a:r>
                  <a:rPr lang="hr-HR" sz="1800" b="1" dirty="0">
                    <a:solidFill>
                      <a:schemeClr val="tx1"/>
                    </a:solidFill>
                    <a:latin typeface="UniZgLight" pitchFamily="50" charset="-18"/>
                  </a:rPr>
                  <a:t>	</a:t>
                </a:r>
                <a:r>
                  <a:rPr lang="hr-HR" sz="1800" dirty="0">
                    <a:solidFill>
                      <a:schemeClr val="tx1"/>
                    </a:solidFill>
                    <a:sym typeface="Symbol"/>
                  </a:rPr>
                  <a:t> </a:t>
                </a:r>
                <a14:m>
                  <m:oMath xmlns:m="http://schemas.openxmlformats.org/officeDocument/2006/math">
                    <m:r>
                      <a:rPr lang="hr-HR" sz="1800" b="1" i="1" dirty="0" smtClean="0">
                        <a:solidFill>
                          <a:srgbClr val="FF0000"/>
                        </a:solidFill>
                        <a:latin typeface="Cambria Math"/>
                        <a:sym typeface="Symbol"/>
                      </a:rPr>
                      <m:t>𝑺𝑬𝑷</m:t>
                    </m:r>
                    <m:r>
                      <a:rPr lang="hr-HR" sz="1800" b="1" i="1" baseline="-25000" dirty="0">
                        <a:solidFill>
                          <a:srgbClr val="FF0000"/>
                        </a:solidFill>
                        <a:latin typeface="Cambria Math"/>
                        <a:sym typeface="Symbol"/>
                      </a:rPr>
                      <m:t>𝐦𝐢𝐧</m:t>
                    </m:r>
                    <m:r>
                      <m:rPr>
                        <m:nor/>
                      </m:rPr>
                      <a:rPr lang="hr-HR" sz="1800" b="1">
                        <a:solidFill>
                          <a:srgbClr val="FF0000"/>
                        </a:solidFill>
                        <a:latin typeface="Cambria Math"/>
                        <a:ea typeface="Cambria Math"/>
                      </a:rPr>
                      <m:t>=</m:t>
                    </m:r>
                    <m:r>
                      <m:rPr>
                        <m:nor/>
                      </m:rPr>
                      <a:rPr lang="hr-HR" sz="1800" b="1" i="0" smtClean="0">
                        <a:solidFill>
                          <a:srgbClr val="FF0000"/>
                        </a:solidFill>
                        <a:latin typeface="Cambria Math"/>
                        <a:ea typeface="Cambria Math"/>
                      </a:rPr>
                      <m:t>−</m:t>
                    </m:r>
                    <m:f>
                      <m:fPr>
                        <m:ctrlPr>
                          <a:rPr lang="hr-HR" sz="1800" b="1" i="1">
                            <a:solidFill>
                              <a:srgbClr val="FF0000"/>
                            </a:solidFill>
                            <a:latin typeface="Cambria Math" panose="02040503050406030204" pitchFamily="18" charset="0"/>
                            <a:ea typeface="Cambria Math"/>
                          </a:rPr>
                        </m:ctrlPr>
                      </m:fPr>
                      <m:num>
                        <m:r>
                          <a:rPr lang="hr-HR" sz="1800" b="1" i="0" smtClean="0">
                            <a:solidFill>
                              <a:srgbClr val="FF0000"/>
                            </a:solidFill>
                            <a:latin typeface="Cambria Math"/>
                            <a:ea typeface="Cambria Math"/>
                            <a:sym typeface="Symbol"/>
                          </a:rPr>
                          <m:t></m:t>
                        </m:r>
                        <m:r>
                          <a:rPr lang="hr-HR" sz="1800" b="1" i="1" baseline="-25000" smtClean="0">
                            <a:solidFill>
                              <a:srgbClr val="FF0000"/>
                            </a:solidFill>
                            <a:latin typeface="Cambria Math"/>
                            <a:ea typeface="Cambria Math"/>
                            <a:sym typeface="Symbol"/>
                          </a:rPr>
                          <m:t>𝑭</m:t>
                        </m:r>
                      </m:num>
                      <m:den>
                        <m:r>
                          <a:rPr lang="hr-HR" sz="1800" b="1" i="1">
                            <a:solidFill>
                              <a:srgbClr val="FF0000"/>
                            </a:solidFill>
                            <a:latin typeface="Cambria Math"/>
                            <a:ea typeface="Cambria Math"/>
                          </a:rPr>
                          <m:t>𝑹</m:t>
                        </m:r>
                        <m:r>
                          <a:rPr lang="hr-HR" sz="1800" b="1" i="1" baseline="-25000">
                            <a:solidFill>
                              <a:srgbClr val="FF0000"/>
                            </a:solidFill>
                            <a:latin typeface="Cambria Math"/>
                            <a:ea typeface="Cambria Math"/>
                          </a:rPr>
                          <m:t>𝒘</m:t>
                        </m:r>
                      </m:den>
                    </m:f>
                  </m:oMath>
                </a14:m>
                <a:r>
                  <a:rPr lang="hr-HR" sz="1800" b="1" dirty="0">
                    <a:solidFill>
                      <a:srgbClr val="FF0000"/>
                    </a:solidFill>
                    <a:latin typeface="UniZgLight" pitchFamily="50" charset="-18"/>
                  </a:rPr>
                  <a:t> </a:t>
                </a:r>
                <a14:m>
                  <m:oMath xmlns:m="http://schemas.openxmlformats.org/officeDocument/2006/math">
                    <m:r>
                      <a:rPr lang="hr-HR" sz="1800" b="1" i="1">
                        <a:solidFill>
                          <a:srgbClr val="FF0000"/>
                        </a:solidFill>
                        <a:latin typeface="Cambria Math"/>
                        <a:ea typeface="Cambria Math"/>
                      </a:rPr>
                      <m:t>𝒍𝒏</m:t>
                    </m:r>
                    <m:d>
                      <m:dPr>
                        <m:ctrlPr>
                          <a:rPr lang="hr-HR" sz="1800" b="1" i="1">
                            <a:solidFill>
                              <a:srgbClr val="FF0000"/>
                            </a:solidFill>
                            <a:latin typeface="Cambria Math" panose="02040503050406030204" pitchFamily="18" charset="0"/>
                            <a:ea typeface="Cambria Math"/>
                          </a:rPr>
                        </m:ctrlPr>
                      </m:dPr>
                      <m:e>
                        <m:r>
                          <a:rPr lang="hr-HR" sz="1800" b="1" i="1" smtClean="0">
                            <a:solidFill>
                              <a:srgbClr val="FF0000"/>
                            </a:solidFill>
                            <a:latin typeface="Cambria Math"/>
                            <a:ea typeface="Cambria Math"/>
                          </a:rPr>
                          <m:t>𝟏</m:t>
                        </m:r>
                        <m:r>
                          <a:rPr lang="hr-HR" sz="1800" b="1" i="1" smtClean="0">
                            <a:solidFill>
                              <a:srgbClr val="FF0000"/>
                            </a:solidFill>
                            <a:latin typeface="Cambria Math"/>
                            <a:ea typeface="Cambria Math"/>
                          </a:rPr>
                          <m:t>−</m:t>
                        </m:r>
                        <m:r>
                          <a:rPr lang="hr-HR" sz="1800" b="1" i="1" smtClean="0">
                            <a:solidFill>
                              <a:srgbClr val="FF0000"/>
                            </a:solidFill>
                            <a:latin typeface="Cambria Math"/>
                            <a:ea typeface="Cambria Math"/>
                          </a:rPr>
                          <m:t>𝑹</m:t>
                        </m:r>
                        <m:r>
                          <a:rPr lang="hr-HR" sz="1800" b="1" i="0" baseline="-25000" smtClean="0">
                            <a:solidFill>
                              <a:srgbClr val="FF0000"/>
                            </a:solidFill>
                            <a:latin typeface="Cambria Math"/>
                            <a:ea typeface="Cambria Math"/>
                          </a:rPr>
                          <m:t>𝐰</m:t>
                        </m:r>
                      </m:e>
                    </m:d>
                  </m:oMath>
                </a14:m>
                <a:r>
                  <a:rPr lang="hr-HR" sz="1800" b="1" dirty="0">
                    <a:solidFill>
                      <a:srgbClr val="FF0000"/>
                    </a:solidFill>
                    <a:latin typeface="UniZgLight" pitchFamily="50" charset="-18"/>
                  </a:rPr>
                  <a:t>	</a:t>
                </a:r>
                <a:r>
                  <a:rPr lang="hr-HR" sz="1800" b="1" dirty="0">
                    <a:solidFill>
                      <a:schemeClr val="tx1"/>
                    </a:solidFill>
                    <a:latin typeface="UniZgLight" pitchFamily="50" charset="-18"/>
                  </a:rPr>
                  <a:t>				</a:t>
                </a:r>
                <a:r>
                  <a:rPr lang="hr-HR" sz="1800" b="1" dirty="0">
                    <a:solidFill>
                      <a:srgbClr val="FF0000"/>
                    </a:solidFill>
                    <a:latin typeface="UniZgLight" pitchFamily="50" charset="-18"/>
                  </a:rPr>
                  <a:t>(12)</a:t>
                </a:r>
              </a:p>
              <a:p>
                <a:pPr marL="0" indent="0">
                  <a:buNone/>
                </a:pPr>
                <a:r>
                  <a:rPr lang="hr-HR" sz="1800" b="1" dirty="0">
                    <a:solidFill>
                      <a:schemeClr val="tx1"/>
                    </a:solidFill>
                    <a:latin typeface="UniZgLight" pitchFamily="50" charset="-18"/>
                  </a:rPr>
                  <a:t>Dakle, minimalna termodinamička energija potrebna za proces desalinacije s potpunim (100 %) zadržavanjem soli određena je samo s osmotskim tlakom ulazne (pojne) struje i faktorom konverzije vode</a:t>
                </a:r>
              </a:p>
              <a:p>
                <a:pPr marL="0" indent="0">
                  <a:buNone/>
                </a:pPr>
                <a:r>
                  <a:rPr lang="hr-HR" sz="1800" b="1" dirty="0">
                    <a:solidFill>
                      <a:schemeClr val="tx1"/>
                    </a:solidFill>
                    <a:latin typeface="UniZgLight" pitchFamily="50" charset="-18"/>
                  </a:rPr>
                  <a:t>Primjer: desalinacija mora tipične koncentracije soli od 35 g L</a:t>
                </a:r>
                <a:r>
                  <a:rPr lang="hr-HR" sz="1800" b="1" baseline="30000" dirty="0">
                    <a:solidFill>
                      <a:schemeClr val="tx1"/>
                    </a:solidFill>
                    <a:latin typeface="UniZgLight" pitchFamily="50" charset="-18"/>
                  </a:rPr>
                  <a:t>-1</a:t>
                </a:r>
                <a:r>
                  <a:rPr lang="hr-HR" sz="1800" b="1" dirty="0">
                    <a:solidFill>
                      <a:schemeClr val="tx1"/>
                    </a:solidFill>
                    <a:latin typeface="UniZgLight" pitchFamily="50" charset="-18"/>
                  </a:rPr>
                  <a:t> (35 000 ppm), što odgovara osmotskom tlaku od 29,7 bar i faktorom konverzije vode od 50 % (dobije se 50 % čiste vode i 50 % retentata) zahtijeva najmanje 1,1 kW h energije po m</a:t>
                </a:r>
                <a:r>
                  <a:rPr lang="hr-HR" sz="1800" b="1" baseline="30000" dirty="0">
                    <a:solidFill>
                      <a:schemeClr val="tx1"/>
                    </a:solidFill>
                    <a:latin typeface="UniZgLight" pitchFamily="50" charset="-18"/>
                  </a:rPr>
                  <a:t>3</a:t>
                </a:r>
                <a:r>
                  <a:rPr lang="hr-HR" sz="1800" b="1" dirty="0">
                    <a:solidFill>
                      <a:schemeClr val="tx1"/>
                    </a:solidFill>
                    <a:latin typeface="UniZgLight" pitchFamily="50" charset="-18"/>
                  </a:rPr>
                  <a:t>  čiste vode. Bez obzira o kojoj je desalinacijskoj tehnologiji riječ, nije moguće desalinirati vodu uz manji utrošak energije nego što je dano jednadžbom 12!</a:t>
                </a:r>
              </a:p>
              <a:p>
                <a:pPr marL="0" indent="0">
                  <a:buNone/>
                </a:pPr>
                <a:endParaRPr lang="hr-HR" sz="1800" b="1" dirty="0">
                  <a:solidFill>
                    <a:schemeClr val="tx1"/>
                  </a:solidFill>
                  <a:latin typeface="UniZgLight" pitchFamily="50" charset="-1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548680"/>
                <a:ext cx="8229600" cy="5904656"/>
              </a:xfrm>
              <a:blipFill rotWithShape="1">
                <a:blip r:embed="rId2"/>
                <a:stretch>
                  <a:fillRect l="-444" b="-1342"/>
                </a:stretch>
              </a:blipFill>
            </p:spPr>
            <p:txBody>
              <a:bodyPr/>
              <a:lstStyle/>
              <a:p>
                <a:r>
                  <a:rPr lang="hr-HR">
                    <a:noFill/>
                  </a:rPr>
                  <a:t> </a:t>
                </a:r>
              </a:p>
            </p:txBody>
          </p:sp>
        </mc:Fallback>
      </mc:AlternateContent>
    </p:spTree>
    <p:extLst>
      <p:ext uri="{BB962C8B-B14F-4D97-AF65-F5344CB8AC3E}">
        <p14:creationId xmlns:p14="http://schemas.microsoft.com/office/powerpoint/2010/main" val="2154074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40F971-85AD-4F69-9582-1891176EA6CA}"/>
                  </a:ext>
                </a:extLst>
              </p:cNvPr>
              <p:cNvSpPr>
                <a:spLocks noGrp="1"/>
              </p:cNvSpPr>
              <p:nvPr>
                <p:ph idx="1"/>
              </p:nvPr>
            </p:nvSpPr>
            <p:spPr>
              <a:xfrm>
                <a:off x="457200" y="332656"/>
                <a:ext cx="8229600" cy="5793507"/>
              </a:xfrm>
            </p:spPr>
            <p:txBody>
              <a:bodyPr>
                <a:normAutofit/>
              </a:bodyPr>
              <a:lstStyle/>
              <a:p>
                <a:r>
                  <a:rPr lang="hr-HR" sz="1800" b="1" dirty="0" smtClean="0">
                    <a:solidFill>
                      <a:schemeClr val="tx1"/>
                    </a:solidFill>
                    <a:latin typeface="UniZgLight" panose="02000503000000020003" pitchFamily="50" charset="-18"/>
                  </a:rPr>
                  <a:t>Konverzija tlaka u energiju (veza tlaka i specifične energije, odnosno specifične potrošnje energije)</a:t>
                </a:r>
              </a:p>
              <a:p>
                <a:r>
                  <a:rPr lang="hr-HR" sz="1800" dirty="0">
                    <a:solidFill>
                      <a:schemeClr val="tx1"/>
                    </a:solidFill>
                    <a:latin typeface="UniZgLight" panose="02000503000000020003" pitchFamily="50" charset="-18"/>
                  </a:rPr>
                  <a:t>Pa = </a:t>
                </a:r>
                <a14:m>
                  <m:oMath xmlns:m="http://schemas.openxmlformats.org/officeDocument/2006/math">
                    <m:f>
                      <m:fPr>
                        <m:ctrlPr>
                          <a:rPr lang="hr-HR" sz="1800" i="1" smtClean="0">
                            <a:solidFill>
                              <a:schemeClr val="tx1"/>
                            </a:solidFill>
                            <a:latin typeface="Cambria Math" panose="02040503050406030204" pitchFamily="18" charset="0"/>
                          </a:rPr>
                        </m:ctrlPr>
                      </m:fPr>
                      <m:num>
                        <m:r>
                          <m:rPr>
                            <m:sty m:val="p"/>
                          </m:rPr>
                          <a:rPr lang="hr-HR" sz="1800" b="0" i="0" smtClean="0">
                            <a:solidFill>
                              <a:schemeClr val="tx1"/>
                            </a:solidFill>
                            <a:latin typeface="Cambria Math" panose="02040503050406030204" pitchFamily="18" charset="0"/>
                          </a:rPr>
                          <m:t>N</m:t>
                        </m:r>
                      </m:num>
                      <m:den>
                        <m:sSup>
                          <m:sSupPr>
                            <m:ctrlPr>
                              <a:rPr lang="hr-HR" sz="1800" b="0" i="1" smtClean="0">
                                <a:solidFill>
                                  <a:schemeClr val="tx1"/>
                                </a:solidFill>
                                <a:latin typeface="Cambria Math" panose="02040503050406030204" pitchFamily="18" charset="0"/>
                              </a:rPr>
                            </m:ctrlPr>
                          </m:sSupPr>
                          <m:e>
                            <m:r>
                              <m:rPr>
                                <m:sty m:val="p"/>
                              </m:rPr>
                              <a:rPr lang="hr-HR" sz="1800" b="0" i="0" smtClean="0">
                                <a:solidFill>
                                  <a:schemeClr val="tx1"/>
                                </a:solidFill>
                                <a:latin typeface="Cambria Math" panose="02040503050406030204" pitchFamily="18" charset="0"/>
                              </a:rPr>
                              <m:t>m</m:t>
                            </m:r>
                          </m:e>
                          <m:sup>
                            <m:r>
                              <a:rPr lang="hr-HR" sz="1800" b="0" i="0" smtClean="0">
                                <a:solidFill>
                                  <a:schemeClr val="tx1"/>
                                </a:solidFill>
                                <a:latin typeface="Cambria Math" panose="02040503050406030204" pitchFamily="18" charset="0"/>
                              </a:rPr>
                              <m:t>2</m:t>
                            </m:r>
                          </m:sup>
                        </m:sSup>
                      </m:den>
                    </m:f>
                  </m:oMath>
                </a14:m>
                <a:r>
                  <a:rPr lang="hr-HR" sz="1800" dirty="0">
                    <a:solidFill>
                      <a:schemeClr val="tx1"/>
                    </a:solidFill>
                    <a:latin typeface="UniZgLight" panose="02000503000000020003" pitchFamily="50" charset="-18"/>
                  </a:rPr>
                  <a:t>  / </a:t>
                </a:r>
                <a14:m>
                  <m:oMath xmlns:m="http://schemas.openxmlformats.org/officeDocument/2006/math">
                    <m:f>
                      <m:fPr>
                        <m:ctrlPr>
                          <a:rPr lang="hr-HR" sz="1800" i="1" dirty="0" smtClean="0">
                            <a:solidFill>
                              <a:schemeClr val="tx1"/>
                            </a:solidFill>
                            <a:latin typeface="Cambria Math" panose="02040503050406030204" pitchFamily="18" charset="0"/>
                          </a:rPr>
                        </m:ctrlPr>
                      </m:fPr>
                      <m:num>
                        <m:sSup>
                          <m:sSupPr>
                            <m:ctrlPr>
                              <a:rPr lang="hr-HR" sz="1800" i="1" dirty="0" smtClean="0">
                                <a:solidFill>
                                  <a:schemeClr val="tx1"/>
                                </a:solidFill>
                                <a:latin typeface="Cambria Math" panose="02040503050406030204" pitchFamily="18" charset="0"/>
                              </a:rPr>
                            </m:ctrlPr>
                          </m:sSupPr>
                          <m:e>
                            <m:r>
                              <m:rPr>
                                <m:sty m:val="p"/>
                              </m:rPr>
                              <a:rPr lang="hr-HR" sz="1800" b="0" i="0" dirty="0" smtClean="0">
                                <a:solidFill>
                                  <a:schemeClr val="tx1"/>
                                </a:solidFill>
                                <a:latin typeface="Cambria Math" panose="02040503050406030204" pitchFamily="18" charset="0"/>
                              </a:rPr>
                              <m:t>m</m:t>
                            </m:r>
                          </m:e>
                          <m:sup>
                            <m:r>
                              <a:rPr lang="hr-HR" sz="1800" b="0" i="0" dirty="0" smtClean="0">
                                <a:solidFill>
                                  <a:schemeClr val="tx1"/>
                                </a:solidFill>
                                <a:latin typeface="Cambria Math" panose="02040503050406030204" pitchFamily="18" charset="0"/>
                              </a:rPr>
                              <m:t>3 </m:t>
                            </m:r>
                          </m:sup>
                        </m:sSup>
                        <m:r>
                          <m:rPr>
                            <m:sty m:val="p"/>
                          </m:rPr>
                          <a:rPr lang="hr-HR" sz="1800" b="0" i="0" dirty="0" smtClean="0">
                            <a:solidFill>
                              <a:schemeClr val="tx1"/>
                            </a:solidFill>
                            <a:latin typeface="Cambria Math" panose="02040503050406030204" pitchFamily="18" charset="0"/>
                          </a:rPr>
                          <m:t>s</m:t>
                        </m:r>
                      </m:num>
                      <m:den>
                        <m:sSup>
                          <m:sSupPr>
                            <m:ctrlPr>
                              <a:rPr lang="hr-HR" sz="1800" i="1" dirty="0">
                                <a:solidFill>
                                  <a:schemeClr val="tx1"/>
                                </a:solidFill>
                                <a:latin typeface="Cambria Math" panose="02040503050406030204" pitchFamily="18" charset="0"/>
                              </a:rPr>
                            </m:ctrlPr>
                          </m:sSupPr>
                          <m:e>
                            <m:r>
                              <a:rPr lang="hr-HR" sz="1800" b="0" i="0" dirty="0" smtClean="0">
                                <a:solidFill>
                                  <a:schemeClr val="tx1"/>
                                </a:solidFill>
                                <a:latin typeface="Cambria Math" panose="02040503050406030204" pitchFamily="18" charset="0"/>
                              </a:rPr>
                              <m:t> </m:t>
                            </m:r>
                            <m:r>
                              <m:rPr>
                                <m:sty m:val="p"/>
                              </m:rPr>
                              <a:rPr lang="hr-HR" sz="1800" i="0" dirty="0">
                                <a:solidFill>
                                  <a:schemeClr val="tx1"/>
                                </a:solidFill>
                                <a:latin typeface="Cambria Math" panose="02040503050406030204" pitchFamily="18" charset="0"/>
                              </a:rPr>
                              <m:t>m</m:t>
                            </m:r>
                          </m:e>
                          <m:sup>
                            <m:r>
                              <a:rPr lang="hr-HR" sz="1800" i="0" dirty="0">
                                <a:solidFill>
                                  <a:schemeClr val="tx1"/>
                                </a:solidFill>
                                <a:latin typeface="Cambria Math" panose="02040503050406030204" pitchFamily="18" charset="0"/>
                              </a:rPr>
                              <m:t>3 </m:t>
                            </m:r>
                          </m:sup>
                        </m:sSup>
                        <m:r>
                          <m:rPr>
                            <m:sty m:val="p"/>
                          </m:rPr>
                          <a:rPr lang="hr-HR" sz="1800" i="0" dirty="0">
                            <a:solidFill>
                              <a:schemeClr val="tx1"/>
                            </a:solidFill>
                            <a:latin typeface="Cambria Math" panose="02040503050406030204" pitchFamily="18" charset="0"/>
                          </a:rPr>
                          <m:t>s</m:t>
                        </m:r>
                      </m:den>
                    </m:f>
                  </m:oMath>
                </a14:m>
                <a:endParaRPr lang="hr-HR" sz="1800" dirty="0">
                  <a:solidFill>
                    <a:schemeClr val="tx1"/>
                  </a:solidFill>
                  <a:latin typeface="UniZgLight" panose="02000503000000020003" pitchFamily="50" charset="-18"/>
                </a:endParaRPr>
              </a:p>
              <a:p>
                <a:r>
                  <a:rPr lang="hr-HR" sz="1800" dirty="0" smtClean="0">
                    <a:solidFill>
                      <a:schemeClr val="tx1"/>
                    </a:solidFill>
                    <a:latin typeface="UniZgLight" panose="02000503000000020003" pitchFamily="50" charset="-18"/>
                  </a:rPr>
                  <a:t>Pa= </a:t>
                </a:r>
                <a14:m>
                  <m:oMath xmlns:m="http://schemas.openxmlformats.org/officeDocument/2006/math">
                    <m:f>
                      <m:fPr>
                        <m:ctrlPr>
                          <a:rPr lang="hr-HR" sz="1800" i="1">
                            <a:solidFill>
                              <a:schemeClr val="tx1"/>
                            </a:solidFill>
                            <a:latin typeface="Cambria Math" panose="02040503050406030204" pitchFamily="18" charset="0"/>
                          </a:rPr>
                        </m:ctrlPr>
                      </m:fPr>
                      <m:num>
                        <m:r>
                          <m:rPr>
                            <m:sty m:val="p"/>
                          </m:rPr>
                          <a:rPr lang="hr-HR" sz="1800" i="0">
                            <a:solidFill>
                              <a:schemeClr val="tx1"/>
                            </a:solidFill>
                            <a:latin typeface="Cambria Math" panose="02040503050406030204" pitchFamily="18" charset="0"/>
                          </a:rPr>
                          <m:t>N</m:t>
                        </m:r>
                      </m:num>
                      <m:den>
                        <m:sSup>
                          <m:sSupPr>
                            <m:ctrlPr>
                              <a:rPr lang="hr-HR" sz="1800" i="1">
                                <a:solidFill>
                                  <a:schemeClr val="tx1"/>
                                </a:solidFill>
                                <a:latin typeface="Cambria Math" panose="02040503050406030204" pitchFamily="18" charset="0"/>
                              </a:rPr>
                            </m:ctrlPr>
                          </m:sSupPr>
                          <m:e>
                            <m:r>
                              <m:rPr>
                                <m:sty m:val="p"/>
                              </m:rPr>
                              <a:rPr lang="hr-HR" sz="1800" i="0">
                                <a:solidFill>
                                  <a:schemeClr val="tx1"/>
                                </a:solidFill>
                                <a:latin typeface="Cambria Math" panose="02040503050406030204" pitchFamily="18" charset="0"/>
                              </a:rPr>
                              <m:t>m</m:t>
                            </m:r>
                          </m:e>
                          <m:sup>
                            <m:r>
                              <a:rPr lang="hr-HR" sz="1800" i="0">
                                <a:solidFill>
                                  <a:schemeClr val="tx1"/>
                                </a:solidFill>
                                <a:latin typeface="Cambria Math" panose="02040503050406030204" pitchFamily="18" charset="0"/>
                              </a:rPr>
                              <m:t>2</m:t>
                            </m:r>
                          </m:sup>
                        </m:sSup>
                      </m:den>
                    </m:f>
                  </m:oMath>
                </a14:m>
                <a:r>
                  <a:rPr lang="hr-HR" sz="1800" dirty="0">
                    <a:solidFill>
                      <a:schemeClr val="tx1"/>
                    </a:solidFill>
                    <a:latin typeface="UniZgLight" panose="02000503000000020003" pitchFamily="50" charset="-18"/>
                  </a:rPr>
                  <a:t>  </a:t>
                </a:r>
                <a14:m>
                  <m:oMath xmlns:m="http://schemas.openxmlformats.org/officeDocument/2006/math">
                    <m:f>
                      <m:fPr>
                        <m:ctrlPr>
                          <a:rPr lang="hr-HR" sz="1800" i="1" dirty="0">
                            <a:solidFill>
                              <a:schemeClr val="tx1"/>
                            </a:solidFill>
                            <a:latin typeface="Cambria Math" panose="02040503050406030204" pitchFamily="18" charset="0"/>
                          </a:rPr>
                        </m:ctrlPr>
                      </m:fPr>
                      <m:num>
                        <m:sSup>
                          <m:sSupPr>
                            <m:ctrlPr>
                              <a:rPr lang="hr-HR" sz="1800" i="1" dirty="0">
                                <a:solidFill>
                                  <a:schemeClr val="tx1"/>
                                </a:solidFill>
                                <a:latin typeface="Cambria Math" panose="02040503050406030204" pitchFamily="18" charset="0"/>
                              </a:rPr>
                            </m:ctrlPr>
                          </m:sSupPr>
                          <m:e>
                            <m:r>
                              <m:rPr>
                                <m:sty m:val="p"/>
                              </m:rPr>
                              <a:rPr lang="hr-HR" sz="1800" i="0" dirty="0">
                                <a:solidFill>
                                  <a:schemeClr val="tx1"/>
                                </a:solidFill>
                                <a:latin typeface="Cambria Math" panose="02040503050406030204" pitchFamily="18" charset="0"/>
                              </a:rPr>
                              <m:t>m</m:t>
                            </m:r>
                          </m:e>
                          <m:sup>
                            <m:r>
                              <a:rPr lang="hr-HR" sz="1800" i="0" dirty="0">
                                <a:solidFill>
                                  <a:schemeClr val="tx1"/>
                                </a:solidFill>
                                <a:latin typeface="Cambria Math" panose="02040503050406030204" pitchFamily="18" charset="0"/>
                              </a:rPr>
                              <m:t>3 </m:t>
                            </m:r>
                          </m:sup>
                        </m:sSup>
                        <m:r>
                          <m:rPr>
                            <m:sty m:val="p"/>
                          </m:rPr>
                          <a:rPr lang="hr-HR" sz="1800" i="0" dirty="0">
                            <a:solidFill>
                              <a:schemeClr val="tx1"/>
                            </a:solidFill>
                            <a:latin typeface="Cambria Math" panose="02040503050406030204" pitchFamily="18" charset="0"/>
                          </a:rPr>
                          <m:t>s</m:t>
                        </m:r>
                      </m:num>
                      <m:den>
                        <m:sSup>
                          <m:sSupPr>
                            <m:ctrlPr>
                              <a:rPr lang="hr-HR" sz="1800" i="1" dirty="0">
                                <a:solidFill>
                                  <a:schemeClr val="tx1"/>
                                </a:solidFill>
                                <a:latin typeface="Cambria Math" panose="02040503050406030204" pitchFamily="18" charset="0"/>
                              </a:rPr>
                            </m:ctrlPr>
                          </m:sSupPr>
                          <m:e>
                            <m:r>
                              <a:rPr lang="hr-HR" sz="1800" i="0" dirty="0">
                                <a:solidFill>
                                  <a:schemeClr val="tx1"/>
                                </a:solidFill>
                                <a:latin typeface="Cambria Math" panose="02040503050406030204" pitchFamily="18" charset="0"/>
                              </a:rPr>
                              <m:t> </m:t>
                            </m:r>
                            <m:r>
                              <m:rPr>
                                <m:sty m:val="p"/>
                              </m:rPr>
                              <a:rPr lang="hr-HR" sz="1800" i="0" dirty="0">
                                <a:solidFill>
                                  <a:schemeClr val="tx1"/>
                                </a:solidFill>
                                <a:latin typeface="Cambria Math" panose="02040503050406030204" pitchFamily="18" charset="0"/>
                              </a:rPr>
                              <m:t>m</m:t>
                            </m:r>
                          </m:e>
                          <m:sup>
                            <m:r>
                              <a:rPr lang="hr-HR" sz="1800" i="0" dirty="0">
                                <a:solidFill>
                                  <a:schemeClr val="tx1"/>
                                </a:solidFill>
                                <a:latin typeface="Cambria Math" panose="02040503050406030204" pitchFamily="18" charset="0"/>
                              </a:rPr>
                              <m:t>3 </m:t>
                            </m:r>
                          </m:sup>
                        </m:sSup>
                        <m:r>
                          <m:rPr>
                            <m:sty m:val="p"/>
                          </m:rPr>
                          <a:rPr lang="hr-HR" sz="1800" i="0" dirty="0">
                            <a:solidFill>
                              <a:schemeClr val="tx1"/>
                            </a:solidFill>
                            <a:latin typeface="Cambria Math" panose="02040503050406030204" pitchFamily="18" charset="0"/>
                          </a:rPr>
                          <m:t>s</m:t>
                        </m:r>
                      </m:den>
                    </m:f>
                  </m:oMath>
                </a14:m>
                <a:r>
                  <a:rPr lang="hr-HR" sz="1800" dirty="0">
                    <a:solidFill>
                      <a:schemeClr val="tx1"/>
                    </a:solidFill>
                    <a:latin typeface="UniZgLight" panose="02000503000000020003" pitchFamily="50" charset="-18"/>
                  </a:rPr>
                  <a:t> = </a:t>
                </a:r>
                <a14:m>
                  <m:oMath xmlns:m="http://schemas.openxmlformats.org/officeDocument/2006/math">
                    <m:f>
                      <m:fPr>
                        <m:ctrlPr>
                          <a:rPr lang="hr-HR" sz="1800" i="1">
                            <a:solidFill>
                              <a:schemeClr val="tx1"/>
                            </a:solidFill>
                            <a:latin typeface="Cambria Math" panose="02040503050406030204" pitchFamily="18" charset="0"/>
                          </a:rPr>
                        </m:ctrlPr>
                      </m:fPr>
                      <m:num>
                        <m:r>
                          <m:rPr>
                            <m:sty m:val="p"/>
                          </m:rPr>
                          <a:rPr lang="hr-HR" sz="1800" i="0">
                            <a:solidFill>
                              <a:schemeClr val="tx1"/>
                            </a:solidFill>
                            <a:latin typeface="Cambria Math" panose="02040503050406030204" pitchFamily="18" charset="0"/>
                          </a:rPr>
                          <m:t>N</m:t>
                        </m:r>
                        <m:r>
                          <a:rPr lang="hr-HR" sz="1800" b="0" i="0" smtClean="0">
                            <a:solidFill>
                              <a:schemeClr val="tx1"/>
                            </a:solidFill>
                            <a:latin typeface="Cambria Math" panose="02040503050406030204" pitchFamily="18" charset="0"/>
                          </a:rPr>
                          <m:t> </m:t>
                        </m:r>
                        <m:r>
                          <m:rPr>
                            <m:sty m:val="p"/>
                          </m:rPr>
                          <a:rPr lang="hr-HR" sz="1800" b="0" i="0" smtClean="0">
                            <a:solidFill>
                              <a:schemeClr val="tx1"/>
                            </a:solidFill>
                            <a:latin typeface="Cambria Math" panose="02040503050406030204" pitchFamily="18" charset="0"/>
                          </a:rPr>
                          <m:t>m</m:t>
                        </m:r>
                      </m:num>
                      <m:den>
                        <m:r>
                          <m:rPr>
                            <m:sty m:val="p"/>
                          </m:rPr>
                          <a:rPr lang="hr-HR" sz="1800" b="0" i="0" smtClean="0">
                            <a:solidFill>
                              <a:schemeClr val="tx1"/>
                            </a:solidFill>
                            <a:latin typeface="Cambria Math" panose="02040503050406030204" pitchFamily="18" charset="0"/>
                          </a:rPr>
                          <m:t>s</m:t>
                        </m:r>
                      </m:den>
                    </m:f>
                  </m:oMath>
                </a14:m>
                <a:r>
                  <a:rPr lang="hr-HR" sz="1800" dirty="0">
                    <a:solidFill>
                      <a:schemeClr val="tx1"/>
                    </a:solidFill>
                    <a:latin typeface="UniZgLight" panose="02000503000000020003" pitchFamily="50" charset="-18"/>
                  </a:rPr>
                  <a:t> </a:t>
                </a:r>
                <a14:m>
                  <m:oMath xmlns:m="http://schemas.openxmlformats.org/officeDocument/2006/math">
                    <m:f>
                      <m:fPr>
                        <m:ctrlPr>
                          <a:rPr lang="hr-HR" sz="1800" i="1">
                            <a:solidFill>
                              <a:schemeClr val="tx1"/>
                            </a:solidFill>
                            <a:latin typeface="Cambria Math" panose="02040503050406030204" pitchFamily="18" charset="0"/>
                          </a:rPr>
                        </m:ctrlPr>
                      </m:fPr>
                      <m:num>
                        <m:r>
                          <m:rPr>
                            <m:sty m:val="p"/>
                          </m:rPr>
                          <a:rPr lang="hr-HR" sz="1800" b="0" i="0" smtClean="0">
                            <a:solidFill>
                              <a:schemeClr val="tx1"/>
                            </a:solidFill>
                            <a:latin typeface="Cambria Math" panose="02040503050406030204" pitchFamily="18" charset="0"/>
                          </a:rPr>
                          <m:t>s</m:t>
                        </m:r>
                      </m:num>
                      <m:den>
                        <m:sSup>
                          <m:sSupPr>
                            <m:ctrlPr>
                              <a:rPr lang="hr-HR" sz="1800" i="1">
                                <a:solidFill>
                                  <a:schemeClr val="tx1"/>
                                </a:solidFill>
                                <a:latin typeface="Cambria Math" panose="02040503050406030204" pitchFamily="18" charset="0"/>
                              </a:rPr>
                            </m:ctrlPr>
                          </m:sSupPr>
                          <m:e>
                            <m:r>
                              <m:rPr>
                                <m:sty m:val="p"/>
                              </m:rPr>
                              <a:rPr lang="hr-HR" sz="1800" i="0">
                                <a:solidFill>
                                  <a:schemeClr val="tx1"/>
                                </a:solidFill>
                                <a:latin typeface="Cambria Math" panose="02040503050406030204" pitchFamily="18" charset="0"/>
                              </a:rPr>
                              <m:t>m</m:t>
                            </m:r>
                          </m:e>
                          <m:sup>
                            <m:r>
                              <a:rPr lang="hr-HR" sz="1800" b="0" i="0" smtClean="0">
                                <a:solidFill>
                                  <a:schemeClr val="tx1"/>
                                </a:solidFill>
                                <a:latin typeface="Cambria Math" panose="02040503050406030204" pitchFamily="18" charset="0"/>
                              </a:rPr>
                              <m:t>3</m:t>
                            </m:r>
                          </m:sup>
                        </m:sSup>
                      </m:den>
                    </m:f>
                  </m:oMath>
                </a14:m>
                <a:r>
                  <a:rPr lang="hr-HR" sz="1800" dirty="0">
                    <a:solidFill>
                      <a:schemeClr val="tx1"/>
                    </a:solidFill>
                    <a:latin typeface="UniZgLight" panose="02000503000000020003" pitchFamily="50" charset="-18"/>
                  </a:rPr>
                  <a:t> = W </a:t>
                </a:r>
                <a14:m>
                  <m:oMath xmlns:m="http://schemas.openxmlformats.org/officeDocument/2006/math">
                    <m:f>
                      <m:fPr>
                        <m:ctrlPr>
                          <a:rPr lang="hr-HR" sz="1800" i="1">
                            <a:solidFill>
                              <a:schemeClr val="tx1"/>
                            </a:solidFill>
                            <a:latin typeface="Cambria Math" panose="02040503050406030204" pitchFamily="18" charset="0"/>
                          </a:rPr>
                        </m:ctrlPr>
                      </m:fPr>
                      <m:num>
                        <m:r>
                          <m:rPr>
                            <m:sty m:val="p"/>
                          </m:rPr>
                          <a:rPr lang="hr-HR" sz="1800" i="0">
                            <a:solidFill>
                              <a:schemeClr val="tx1"/>
                            </a:solidFill>
                            <a:latin typeface="Cambria Math" panose="02040503050406030204" pitchFamily="18" charset="0"/>
                          </a:rPr>
                          <m:t>s</m:t>
                        </m:r>
                      </m:num>
                      <m:den>
                        <m:sSup>
                          <m:sSupPr>
                            <m:ctrlPr>
                              <a:rPr lang="hr-HR" sz="1800" i="1">
                                <a:solidFill>
                                  <a:schemeClr val="tx1"/>
                                </a:solidFill>
                                <a:latin typeface="Cambria Math" panose="02040503050406030204" pitchFamily="18" charset="0"/>
                              </a:rPr>
                            </m:ctrlPr>
                          </m:sSupPr>
                          <m:e>
                            <m:r>
                              <m:rPr>
                                <m:sty m:val="p"/>
                              </m:rPr>
                              <a:rPr lang="hr-HR" sz="1800" i="0">
                                <a:solidFill>
                                  <a:schemeClr val="tx1"/>
                                </a:solidFill>
                                <a:latin typeface="Cambria Math" panose="02040503050406030204" pitchFamily="18" charset="0"/>
                              </a:rPr>
                              <m:t>m</m:t>
                            </m:r>
                          </m:e>
                          <m:sup>
                            <m:r>
                              <a:rPr lang="hr-HR" sz="1800" i="0">
                                <a:solidFill>
                                  <a:schemeClr val="tx1"/>
                                </a:solidFill>
                                <a:latin typeface="Cambria Math" panose="02040503050406030204" pitchFamily="18" charset="0"/>
                              </a:rPr>
                              <m:t>3</m:t>
                            </m:r>
                          </m:sup>
                        </m:sSup>
                      </m:den>
                    </m:f>
                    <m:r>
                      <a:rPr lang="hr-HR" sz="1800" i="1">
                        <a:solidFill>
                          <a:schemeClr val="tx1"/>
                        </a:solidFill>
                        <a:latin typeface="Cambria Math" panose="02040503050406030204" pitchFamily="18" charset="0"/>
                      </a:rPr>
                      <m:t> </m:t>
                    </m:r>
                  </m:oMath>
                </a14:m>
                <a:endParaRPr lang="hr-HR" sz="1800" dirty="0">
                  <a:solidFill>
                    <a:schemeClr val="tx1"/>
                  </a:solidFill>
                  <a:latin typeface="UniZgLight" panose="02000503000000020003" pitchFamily="50" charset="-18"/>
                </a:endParaRPr>
              </a:p>
              <a:p>
                <a:endParaRPr lang="hr-HR" sz="1800" dirty="0">
                  <a:solidFill>
                    <a:schemeClr val="tx1"/>
                  </a:solidFill>
                  <a:latin typeface="UniZgLight" panose="02000503000000020003" pitchFamily="50" charset="-18"/>
                </a:endParaRPr>
              </a:p>
              <a:p>
                <a:r>
                  <a:rPr lang="hr-HR" sz="1800" dirty="0">
                    <a:solidFill>
                      <a:schemeClr val="tx1"/>
                    </a:solidFill>
                    <a:latin typeface="UniZgLight" panose="02000503000000020003" pitchFamily="50" charset="-18"/>
                  </a:rPr>
                  <a:t>1 kW=1000 W, 1 </a:t>
                </a:r>
                <a:r>
                  <a:rPr lang="hr-HR" sz="1800" dirty="0" smtClean="0">
                    <a:solidFill>
                      <a:schemeClr val="tx1"/>
                    </a:solidFill>
                    <a:latin typeface="UniZgLight" panose="02000503000000020003" pitchFamily="50" charset="-18"/>
                  </a:rPr>
                  <a:t>h</a:t>
                </a:r>
                <a:r>
                  <a:rPr lang="hr-HR" sz="1800" dirty="0">
                    <a:solidFill>
                      <a:schemeClr val="tx1"/>
                    </a:solidFill>
                    <a:latin typeface="UniZgLight" panose="02000503000000020003" pitchFamily="50" charset="-18"/>
                  </a:rPr>
                  <a:t>=</a:t>
                </a:r>
                <a:r>
                  <a:rPr lang="hr-HR" sz="1800" dirty="0" smtClean="0">
                    <a:solidFill>
                      <a:schemeClr val="tx1"/>
                    </a:solidFill>
                    <a:latin typeface="UniZgLight" panose="02000503000000020003" pitchFamily="50" charset="-18"/>
                  </a:rPr>
                  <a:t>3600 s</a:t>
                </a:r>
                <a:endParaRPr lang="hr-HR" sz="1800" dirty="0">
                  <a:solidFill>
                    <a:schemeClr val="tx1"/>
                  </a:solidFill>
                  <a:latin typeface="UniZgLight" panose="02000503000000020003" pitchFamily="50" charset="-18"/>
                </a:endParaRPr>
              </a:p>
              <a:p>
                <a:r>
                  <a:rPr lang="hr-HR" sz="1800" dirty="0">
                    <a:solidFill>
                      <a:schemeClr val="tx1"/>
                    </a:solidFill>
                    <a:latin typeface="UniZgLight" panose="02000503000000020003" pitchFamily="50" charset="-18"/>
                  </a:rPr>
                  <a:t>Pa= </a:t>
                </a:r>
                <a14:m>
                  <m:oMath xmlns:m="http://schemas.openxmlformats.org/officeDocument/2006/math">
                    <m:f>
                      <m:fPr>
                        <m:ctrlPr>
                          <a:rPr lang="hr-HR" sz="1800" i="1">
                            <a:solidFill>
                              <a:schemeClr val="tx1"/>
                            </a:solidFill>
                            <a:latin typeface="Cambria Math" panose="02040503050406030204" pitchFamily="18" charset="0"/>
                          </a:rPr>
                        </m:ctrlPr>
                      </m:fPr>
                      <m:num>
                        <m:r>
                          <a:rPr lang="hr-HR" sz="1800" b="0" i="1" smtClean="0">
                            <a:solidFill>
                              <a:schemeClr val="tx1"/>
                            </a:solidFill>
                            <a:latin typeface="Cambria Math" panose="02040503050406030204" pitchFamily="18" charset="0"/>
                          </a:rPr>
                          <m:t>1</m:t>
                        </m:r>
                      </m:num>
                      <m:den>
                        <m:r>
                          <a:rPr lang="hr-HR" sz="1800" b="0" i="1" smtClean="0">
                            <a:solidFill>
                              <a:schemeClr val="tx1"/>
                            </a:solidFill>
                            <a:latin typeface="Cambria Math" panose="02040503050406030204" pitchFamily="18" charset="0"/>
                          </a:rPr>
                          <m:t>1000</m:t>
                        </m:r>
                      </m:den>
                    </m:f>
                  </m:oMath>
                </a14:m>
                <a:r>
                  <a:rPr lang="hr-HR" sz="1800" dirty="0">
                    <a:solidFill>
                      <a:schemeClr val="tx1"/>
                    </a:solidFill>
                    <a:latin typeface="UniZgLight" panose="02000503000000020003" pitchFamily="50" charset="-18"/>
                  </a:rPr>
                  <a:t>kW </a:t>
                </a:r>
                <a14:m>
                  <m:oMath xmlns:m="http://schemas.openxmlformats.org/officeDocument/2006/math">
                    <m:f>
                      <m:fPr>
                        <m:ctrlPr>
                          <a:rPr lang="hr-HR" sz="1800" i="1">
                            <a:solidFill>
                              <a:schemeClr val="tx1"/>
                            </a:solidFill>
                            <a:latin typeface="Cambria Math" panose="02040503050406030204" pitchFamily="18" charset="0"/>
                          </a:rPr>
                        </m:ctrlPr>
                      </m:fPr>
                      <m:num>
                        <m:r>
                          <a:rPr lang="hr-HR" sz="1800" i="1">
                            <a:solidFill>
                              <a:schemeClr val="tx1"/>
                            </a:solidFill>
                            <a:latin typeface="Cambria Math" panose="02040503050406030204" pitchFamily="18" charset="0"/>
                          </a:rPr>
                          <m:t>1</m:t>
                        </m:r>
                        <m:r>
                          <m:rPr>
                            <m:sty m:val="p"/>
                          </m:rPr>
                          <a:rPr lang="hr-HR" sz="1800" b="0" i="0" smtClean="0">
                            <a:solidFill>
                              <a:schemeClr val="tx1"/>
                            </a:solidFill>
                            <a:latin typeface="Cambria Math"/>
                          </a:rPr>
                          <m:t>h</m:t>
                        </m:r>
                      </m:num>
                      <m:den>
                        <m:r>
                          <a:rPr lang="hr-HR" sz="1800" b="0" i="1" smtClean="0">
                            <a:solidFill>
                              <a:schemeClr val="tx1"/>
                            </a:solidFill>
                            <a:latin typeface="Cambria Math" panose="02040503050406030204" pitchFamily="18" charset="0"/>
                          </a:rPr>
                          <m:t>3600</m:t>
                        </m:r>
                        <m:r>
                          <a:rPr lang="hr-HR" sz="1800" b="0" i="1" smtClean="0">
                            <a:solidFill>
                              <a:schemeClr val="tx1"/>
                            </a:solidFill>
                            <a:latin typeface="Cambria Math"/>
                          </a:rPr>
                          <m:t> </m:t>
                        </m:r>
                        <m:r>
                          <m:rPr>
                            <m:sty m:val="p"/>
                          </m:rPr>
                          <a:rPr lang="hr-HR" sz="1800" b="0" i="0" smtClean="0">
                            <a:solidFill>
                              <a:schemeClr val="tx1"/>
                            </a:solidFill>
                            <a:latin typeface="Cambria Math"/>
                          </a:rPr>
                          <m:t>s</m:t>
                        </m:r>
                      </m:den>
                    </m:f>
                    <m:r>
                      <m:rPr>
                        <m:sty m:val="p"/>
                      </m:rPr>
                      <a:rPr lang="hr-HR" sz="1800" b="0" i="0" smtClean="0">
                        <a:solidFill>
                          <a:schemeClr val="tx1"/>
                        </a:solidFill>
                        <a:latin typeface="Cambria Math"/>
                      </a:rPr>
                      <m:t>s</m:t>
                    </m:r>
                  </m:oMath>
                </a14:m>
                <a:r>
                  <a:rPr lang="hr-HR" sz="1800" dirty="0">
                    <a:solidFill>
                      <a:schemeClr val="tx1"/>
                    </a:solidFill>
                    <a:latin typeface="UniZgLight" panose="02000503000000020003" pitchFamily="50" charset="-18"/>
                  </a:rPr>
                  <a:t> </a:t>
                </a:r>
                <a:r>
                  <a:rPr lang="hr-HR" sz="1800" dirty="0" smtClean="0">
                    <a:solidFill>
                      <a:schemeClr val="tx1"/>
                    </a:solidFill>
                    <a:latin typeface="UniZgLight" panose="02000503000000020003" pitchFamily="50" charset="-18"/>
                  </a:rPr>
                  <a:t> </a:t>
                </a:r>
                <a:r>
                  <a:rPr lang="hr-HR" sz="1800" dirty="0">
                    <a:solidFill>
                      <a:schemeClr val="tx1"/>
                    </a:solidFill>
                    <a:latin typeface="UniZgLight" panose="02000503000000020003" pitchFamily="50" charset="-18"/>
                  </a:rPr>
                  <a:t>m</a:t>
                </a:r>
                <a:r>
                  <a:rPr lang="hr-HR" sz="1800" baseline="30000" dirty="0">
                    <a:solidFill>
                      <a:schemeClr val="tx1"/>
                    </a:solidFill>
                    <a:latin typeface="UniZgLight" panose="02000503000000020003" pitchFamily="50" charset="-18"/>
                  </a:rPr>
                  <a:t>-3</a:t>
                </a:r>
                <a:r>
                  <a:rPr lang="hr-HR" sz="1800" dirty="0">
                    <a:solidFill>
                      <a:schemeClr val="tx1"/>
                    </a:solidFill>
                    <a:latin typeface="UniZgLight" panose="02000503000000020003" pitchFamily="50" charset="-18"/>
                  </a:rPr>
                  <a:t>= 2,78 10</a:t>
                </a:r>
                <a:r>
                  <a:rPr lang="hr-HR" sz="1800" baseline="30000" dirty="0">
                    <a:solidFill>
                      <a:schemeClr val="tx1"/>
                    </a:solidFill>
                    <a:latin typeface="UniZgLight" panose="02000503000000020003" pitchFamily="50" charset="-18"/>
                  </a:rPr>
                  <a:t>-7</a:t>
                </a:r>
                <a:r>
                  <a:rPr lang="hr-HR" sz="1800" dirty="0">
                    <a:solidFill>
                      <a:schemeClr val="tx1"/>
                    </a:solidFill>
                    <a:latin typeface="UniZgLight" panose="02000503000000020003" pitchFamily="50" charset="-18"/>
                  </a:rPr>
                  <a:t> </a:t>
                </a:r>
                <a:r>
                  <a:rPr lang="hr-HR" sz="1800" dirty="0" err="1" smtClean="0">
                    <a:solidFill>
                      <a:schemeClr val="tx1"/>
                    </a:solidFill>
                    <a:latin typeface="UniZgLight" panose="02000503000000020003" pitchFamily="50" charset="-18"/>
                  </a:rPr>
                  <a:t>kWh</a:t>
                </a:r>
                <a:r>
                  <a:rPr lang="hr-HR" sz="1800" dirty="0" smtClean="0">
                    <a:solidFill>
                      <a:schemeClr val="tx1"/>
                    </a:solidFill>
                    <a:latin typeface="UniZgLight" panose="02000503000000020003" pitchFamily="50" charset="-18"/>
                  </a:rPr>
                  <a:t> </a:t>
                </a:r>
                <a:r>
                  <a:rPr lang="hr-HR" sz="1800" dirty="0">
                    <a:solidFill>
                      <a:schemeClr val="tx1"/>
                    </a:solidFill>
                    <a:latin typeface="UniZgLight" panose="02000503000000020003" pitchFamily="50" charset="-18"/>
                  </a:rPr>
                  <a:t>m</a:t>
                </a:r>
                <a:r>
                  <a:rPr lang="hr-HR" sz="1800" baseline="30000" dirty="0">
                    <a:solidFill>
                      <a:schemeClr val="tx1"/>
                    </a:solidFill>
                    <a:latin typeface="UniZgLight" panose="02000503000000020003" pitchFamily="50" charset="-18"/>
                  </a:rPr>
                  <a:t>-3</a:t>
                </a:r>
                <a14:m>
                  <m:oMath xmlns:m="http://schemas.openxmlformats.org/officeDocument/2006/math">
                    <m:r>
                      <a:rPr lang="hr-HR" sz="1800" b="0" i="0" smtClean="0">
                        <a:solidFill>
                          <a:schemeClr val="tx1"/>
                        </a:solidFill>
                        <a:latin typeface="Cambria Math" panose="02040503050406030204" pitchFamily="18" charset="0"/>
                      </a:rPr>
                      <m:t> </m:t>
                    </m:r>
                  </m:oMath>
                </a14:m>
                <a:endParaRPr lang="hr-HR" sz="1800" dirty="0">
                  <a:solidFill>
                    <a:schemeClr val="tx1"/>
                  </a:solidFill>
                  <a:latin typeface="UniZgLight" panose="02000503000000020003" pitchFamily="50" charset="-18"/>
                </a:endParaRPr>
              </a:p>
              <a:p>
                <a:endParaRPr lang="hr-HR" sz="1800" dirty="0">
                  <a:solidFill>
                    <a:schemeClr val="tx1"/>
                  </a:solidFill>
                  <a:latin typeface="UniZgLight" panose="02000503000000020003" pitchFamily="50" charset="-18"/>
                </a:endParaRPr>
              </a:p>
              <a:p>
                <a:r>
                  <a:rPr lang="hr-HR" sz="1800" dirty="0">
                    <a:solidFill>
                      <a:schemeClr val="tx1"/>
                    </a:solidFill>
                    <a:latin typeface="UniZgLight" panose="02000503000000020003" pitchFamily="50" charset="-18"/>
                  </a:rPr>
                  <a:t>1 bar=10</a:t>
                </a:r>
                <a:r>
                  <a:rPr lang="hr-HR" sz="1800" baseline="30000" dirty="0">
                    <a:solidFill>
                      <a:schemeClr val="tx1"/>
                    </a:solidFill>
                    <a:latin typeface="UniZgLight" panose="02000503000000020003" pitchFamily="50" charset="-18"/>
                  </a:rPr>
                  <a:t>5</a:t>
                </a:r>
                <a:r>
                  <a:rPr lang="hr-HR" sz="1800" dirty="0">
                    <a:solidFill>
                      <a:schemeClr val="tx1"/>
                    </a:solidFill>
                    <a:latin typeface="UniZgLight" panose="02000503000000020003" pitchFamily="50" charset="-18"/>
                  </a:rPr>
                  <a:t> Pa</a:t>
                </a:r>
              </a:p>
              <a:p>
                <a:r>
                  <a:rPr lang="hr-HR" sz="1800" dirty="0" smtClean="0">
                    <a:solidFill>
                      <a:schemeClr val="tx1"/>
                    </a:solidFill>
                    <a:latin typeface="UniZgLight" panose="02000503000000020003" pitchFamily="50" charset="-18"/>
                  </a:rPr>
                  <a:t>Primjer </a:t>
                </a:r>
                <a:r>
                  <a:rPr lang="hr-HR" sz="1800" dirty="0">
                    <a:solidFill>
                      <a:schemeClr val="tx1"/>
                    </a:solidFill>
                    <a:latin typeface="UniZgLight" panose="02000503000000020003" pitchFamily="50" charset="-18"/>
                  </a:rPr>
                  <a:t>otopine NaCl odgovarajućeg osmotskog tlaka</a:t>
                </a:r>
              </a:p>
              <a:p>
                <a:r>
                  <a:rPr lang="hr-HR" sz="1800" i="1" dirty="0">
                    <a:solidFill>
                      <a:schemeClr val="tx1"/>
                    </a:solidFill>
                    <a:latin typeface="UniZgLight" panose="02000503000000020003" pitchFamily="50" charset="-18"/>
                  </a:rPr>
                  <a:t>c  </a:t>
                </a:r>
                <a:r>
                  <a:rPr lang="hr-HR" sz="1800" dirty="0">
                    <a:solidFill>
                      <a:schemeClr val="tx1"/>
                    </a:solidFill>
                    <a:latin typeface="UniZgLight" panose="02000503000000020003" pitchFamily="50" charset="-18"/>
                  </a:rPr>
                  <a:t>= 600 mM=35000 </a:t>
                </a:r>
                <a:r>
                  <a:rPr lang="hr-HR" sz="1800" dirty="0" err="1" smtClean="0">
                    <a:solidFill>
                      <a:schemeClr val="tx1"/>
                    </a:solidFill>
                    <a:latin typeface="UniZgLight" panose="02000503000000020003" pitchFamily="50" charset="-18"/>
                  </a:rPr>
                  <a:t>ppm</a:t>
                </a:r>
                <a:r>
                  <a:rPr lang="hr-HR" sz="1800" dirty="0" smtClean="0">
                    <a:solidFill>
                      <a:schemeClr val="tx1"/>
                    </a:solidFill>
                    <a:latin typeface="UniZgLight" panose="02000503000000020003" pitchFamily="50" charset="-18"/>
                  </a:rPr>
                  <a:t> 		   </a:t>
                </a:r>
                <a:r>
                  <a:rPr lang="hr-HR" sz="1800" i="1" dirty="0" smtClean="0">
                    <a:solidFill>
                      <a:schemeClr val="tx1"/>
                    </a:solidFill>
                    <a:latin typeface="UniZgLight" panose="02000503000000020003" pitchFamily="50" charset="-18"/>
                    <a:sym typeface="Symbol" panose="05050102010706020507" pitchFamily="18" charset="2"/>
                  </a:rPr>
                  <a:t> </a:t>
                </a:r>
                <a:r>
                  <a:rPr lang="hr-HR" sz="1800" dirty="0" smtClean="0">
                    <a:solidFill>
                      <a:schemeClr val="tx1"/>
                    </a:solidFill>
                    <a:latin typeface="UniZgLight" panose="02000503000000020003" pitchFamily="50" charset="-18"/>
                    <a:sym typeface="Symbol" panose="05050102010706020507" pitchFamily="18" charset="2"/>
                  </a:rPr>
                  <a:t>=</a:t>
                </a:r>
                <a:r>
                  <a:rPr lang="hr-HR" sz="1800" dirty="0">
                    <a:solidFill>
                      <a:schemeClr val="tx1"/>
                    </a:solidFill>
                    <a:latin typeface="UniZgLight" panose="02000503000000020003" pitchFamily="50" charset="-18"/>
                    <a:sym typeface="Symbol" panose="05050102010706020507" pitchFamily="18" charset="2"/>
                  </a:rPr>
                  <a:t>29,7 bar</a:t>
                </a:r>
              </a:p>
              <a:p>
                <a:r>
                  <a:rPr lang="hr-HR" sz="1800" dirty="0" smtClean="0">
                    <a:solidFill>
                      <a:prstClr val="black"/>
                    </a:solidFill>
                  </a:rPr>
                  <a:t>(</a:t>
                </a:r>
                <a:r>
                  <a:rPr lang="hr-HR" sz="1600" dirty="0" smtClean="0">
                    <a:solidFill>
                      <a:prstClr val="black"/>
                    </a:solidFill>
                  </a:rPr>
                  <a:t>600 </a:t>
                </a:r>
                <a:r>
                  <a:rPr lang="hr-HR" sz="1600" dirty="0">
                    <a:solidFill>
                      <a:prstClr val="black"/>
                    </a:solidFill>
                  </a:rPr>
                  <a:t>mM </a:t>
                </a:r>
                <a:r>
                  <a:rPr lang="hr-HR" sz="1600" dirty="0" smtClean="0">
                    <a:solidFill>
                      <a:prstClr val="black"/>
                    </a:solidFill>
                  </a:rPr>
                  <a:t>=600 </a:t>
                </a:r>
                <a:r>
                  <a:rPr lang="hr-HR" sz="1600" dirty="0">
                    <a:solidFill>
                      <a:prstClr val="black"/>
                    </a:solidFill>
                  </a:rPr>
                  <a:t>x 10</a:t>
                </a:r>
                <a:r>
                  <a:rPr lang="hr-HR" sz="1600" baseline="30000" dirty="0">
                    <a:solidFill>
                      <a:prstClr val="black"/>
                    </a:solidFill>
                  </a:rPr>
                  <a:t>-3</a:t>
                </a:r>
                <a:r>
                  <a:rPr lang="hr-HR" sz="1600" dirty="0">
                    <a:solidFill>
                      <a:prstClr val="black"/>
                    </a:solidFill>
                  </a:rPr>
                  <a:t> </a:t>
                </a:r>
                <a:r>
                  <a:rPr lang="hr-HR" sz="1600" dirty="0" smtClean="0">
                    <a:solidFill>
                      <a:prstClr val="black"/>
                    </a:solidFill>
                  </a:rPr>
                  <a:t>mol L</a:t>
                </a:r>
                <a:r>
                  <a:rPr lang="hr-HR" sz="1600" baseline="30000" dirty="0" smtClean="0">
                    <a:solidFill>
                      <a:prstClr val="black"/>
                    </a:solidFill>
                  </a:rPr>
                  <a:t>-1</a:t>
                </a:r>
                <a:r>
                  <a:rPr lang="hr-HR" sz="1600" dirty="0" smtClean="0">
                    <a:solidFill>
                      <a:prstClr val="black"/>
                    </a:solidFill>
                  </a:rPr>
                  <a:t>x </a:t>
                </a:r>
                <a:r>
                  <a:rPr lang="hr-HR" sz="1600" dirty="0">
                    <a:solidFill>
                      <a:prstClr val="black"/>
                    </a:solidFill>
                  </a:rPr>
                  <a:t>58,4 </a:t>
                </a:r>
                <a:r>
                  <a:rPr lang="hr-HR" sz="1600" dirty="0" smtClean="0">
                    <a:solidFill>
                      <a:prstClr val="black"/>
                    </a:solidFill>
                  </a:rPr>
                  <a:t>g mol</a:t>
                </a:r>
                <a:r>
                  <a:rPr lang="hr-HR" sz="1600" baseline="30000" dirty="0" smtClean="0">
                    <a:solidFill>
                      <a:prstClr val="black"/>
                    </a:solidFill>
                  </a:rPr>
                  <a:t>-1</a:t>
                </a:r>
                <a:r>
                  <a:rPr lang="hr-HR" sz="1600" dirty="0" smtClean="0">
                    <a:solidFill>
                      <a:prstClr val="black"/>
                    </a:solidFill>
                  </a:rPr>
                  <a:t>x 1000 </a:t>
                </a:r>
                <a:r>
                  <a:rPr lang="hr-HR" sz="1600" dirty="0" err="1" smtClean="0">
                    <a:solidFill>
                      <a:prstClr val="black"/>
                    </a:solidFill>
                  </a:rPr>
                  <a:t>ppm</a:t>
                </a:r>
                <a:r>
                  <a:rPr lang="hr-HR" sz="1600" dirty="0" smtClean="0">
                    <a:solidFill>
                      <a:prstClr val="black"/>
                    </a:solidFill>
                  </a:rPr>
                  <a:t> g</a:t>
                </a:r>
                <a:r>
                  <a:rPr lang="hr-HR" sz="1600" baseline="30000" dirty="0" smtClean="0">
                    <a:solidFill>
                      <a:prstClr val="black"/>
                    </a:solidFill>
                  </a:rPr>
                  <a:t>-1</a:t>
                </a:r>
                <a:r>
                  <a:rPr lang="hr-HR" sz="1600" dirty="0" smtClean="0">
                    <a:solidFill>
                      <a:prstClr val="black"/>
                    </a:solidFill>
                  </a:rPr>
                  <a:t>=35000 </a:t>
                </a:r>
                <a:r>
                  <a:rPr lang="hr-HR" sz="1600" dirty="0" err="1" smtClean="0">
                    <a:solidFill>
                      <a:prstClr val="black"/>
                    </a:solidFill>
                  </a:rPr>
                  <a:t>ppm</a:t>
                </a:r>
                <a:r>
                  <a:rPr lang="hr-HR" sz="1600" dirty="0" smtClean="0">
                    <a:solidFill>
                      <a:prstClr val="black"/>
                    </a:solidFill>
                    <a:sym typeface="Symbol"/>
                  </a:rPr>
                  <a:t></a:t>
                </a:r>
                <a:r>
                  <a:rPr lang="hr-HR" sz="1600" dirty="0" smtClean="0">
                    <a:solidFill>
                      <a:prstClr val="black"/>
                    </a:solidFill>
                  </a:rPr>
                  <a:t>35 </a:t>
                </a:r>
                <a:r>
                  <a:rPr lang="hr-HR" sz="1600" dirty="0">
                    <a:solidFill>
                      <a:prstClr val="black"/>
                    </a:solidFill>
                  </a:rPr>
                  <a:t>g l</a:t>
                </a:r>
                <a:r>
                  <a:rPr lang="hr-HR" sz="1600" baseline="30000" dirty="0">
                    <a:solidFill>
                      <a:prstClr val="black"/>
                    </a:solidFill>
                  </a:rPr>
                  <a:t>-1</a:t>
                </a:r>
                <a:r>
                  <a:rPr lang="hr-HR" sz="1600" dirty="0">
                    <a:solidFill>
                      <a:prstClr val="black"/>
                    </a:solidFill>
                  </a:rPr>
                  <a:t>)</a:t>
                </a:r>
                <a:endParaRPr lang="hr-HR" sz="1600" dirty="0">
                  <a:solidFill>
                    <a:schemeClr val="tx1"/>
                  </a:solidFill>
                  <a:latin typeface="UniZgLight" panose="02000503000000020003" pitchFamily="50" charset="-18"/>
                </a:endParaRPr>
              </a:p>
              <a:p>
                <a:r>
                  <a:rPr lang="hr-HR" sz="1800" i="1" dirty="0" err="1" smtClean="0">
                    <a:solidFill>
                      <a:schemeClr val="tx1"/>
                    </a:solidFill>
                    <a:latin typeface="UniZgLight" panose="02000503000000020003" pitchFamily="50" charset="-18"/>
                    <a:sym typeface="Symbol" panose="05050102010706020507" pitchFamily="18" charset="2"/>
                  </a:rPr>
                  <a:t>SEP</a:t>
                </a:r>
                <a:r>
                  <a:rPr lang="hr-HR" sz="1800" baseline="-25000" dirty="0" err="1" smtClean="0">
                    <a:solidFill>
                      <a:schemeClr val="tx1"/>
                    </a:solidFill>
                    <a:latin typeface="UniZgLight" panose="02000503000000020003" pitchFamily="50" charset="-18"/>
                    <a:sym typeface="Symbol" panose="05050102010706020507" pitchFamily="18" charset="2"/>
                  </a:rPr>
                  <a:t>min</a:t>
                </a:r>
                <a:r>
                  <a:rPr lang="hr-HR" sz="1800" dirty="0" smtClean="0">
                    <a:solidFill>
                      <a:schemeClr val="tx1"/>
                    </a:solidFill>
                    <a:latin typeface="UniZgLight" panose="02000503000000020003" pitchFamily="50" charset="-18"/>
                    <a:sym typeface="Symbol" panose="05050102010706020507" pitchFamily="18" charset="2"/>
                  </a:rPr>
                  <a:t>=1,1 </a:t>
                </a:r>
                <a:r>
                  <a:rPr lang="hr-HR" sz="1800" dirty="0">
                    <a:solidFill>
                      <a:schemeClr val="tx1"/>
                    </a:solidFill>
                    <a:latin typeface="UniZgLight" panose="02000503000000020003" pitchFamily="50" charset="-18"/>
                    <a:sym typeface="Symbol" panose="05050102010706020507" pitchFamily="18" charset="2"/>
                  </a:rPr>
                  <a:t>kWh m</a:t>
                </a:r>
                <a:r>
                  <a:rPr lang="hr-HR" sz="1800" baseline="30000" dirty="0">
                    <a:solidFill>
                      <a:schemeClr val="tx1"/>
                    </a:solidFill>
                    <a:latin typeface="UniZgLight" panose="02000503000000020003" pitchFamily="50" charset="-18"/>
                    <a:sym typeface="Symbol" panose="05050102010706020507" pitchFamily="18" charset="2"/>
                  </a:rPr>
                  <a:t>-3</a:t>
                </a:r>
                <a:endParaRPr lang="hr-HR" sz="1800" baseline="30000" dirty="0">
                  <a:solidFill>
                    <a:schemeClr val="tx1"/>
                  </a:solidFill>
                  <a:latin typeface="UniZgLight" panose="02000503000000020003" pitchFamily="50" charset="-18"/>
                </a:endParaRPr>
              </a:p>
            </p:txBody>
          </p:sp>
        </mc:Choice>
        <mc:Fallback xmlns="">
          <p:sp>
            <p:nvSpPr>
              <p:cNvPr id="3" name="Content Placeholder 2">
                <a:extLst>
                  <a:ext uri="{FF2B5EF4-FFF2-40B4-BE49-F238E27FC236}">
                    <a16:creationId xmlns:a16="http://schemas.microsoft.com/office/drawing/2014/main" id="{A340F971-85AD-4F69-9582-1891176EA6CA}"/>
                  </a:ext>
                </a:extLst>
              </p:cNvPr>
              <p:cNvSpPr>
                <a:spLocks noGrp="1" noRot="1" noChangeAspect="1" noMove="1" noResize="1" noEditPoints="1" noAdjustHandles="1" noChangeArrowheads="1" noChangeShapeType="1" noTextEdit="1"/>
              </p:cNvSpPr>
              <p:nvPr>
                <p:ph idx="1"/>
              </p:nvPr>
            </p:nvSpPr>
            <p:spPr>
              <a:xfrm>
                <a:off x="457200" y="332656"/>
                <a:ext cx="8229600" cy="5793507"/>
              </a:xfrm>
              <a:blipFill>
                <a:blip r:embed="rId2"/>
                <a:stretch>
                  <a:fillRect l="-444" t="-737"/>
                </a:stretch>
              </a:blipFill>
            </p:spPr>
            <p:txBody>
              <a:bodyPr/>
              <a:lstStyle/>
              <a:p>
                <a:r>
                  <a:rPr lang="hr-HR">
                    <a:noFill/>
                  </a:rPr>
                  <a:t> </a:t>
                </a:r>
              </a:p>
            </p:txBody>
          </p:sp>
        </mc:Fallback>
      </mc:AlternateContent>
      <p:cxnSp>
        <p:nvCxnSpPr>
          <p:cNvPr id="4" name="Straight Connector 3"/>
          <p:cNvCxnSpPr/>
          <p:nvPr/>
        </p:nvCxnSpPr>
        <p:spPr>
          <a:xfrm flipV="1">
            <a:off x="2555776" y="2852936"/>
            <a:ext cx="144016"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483768" y="2996952"/>
            <a:ext cx="72008"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203848" y="4293096"/>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56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3E8E59-2DDE-43E0-B7A8-0E0302B3B89D}"/>
              </a:ext>
            </a:extLst>
          </p:cNvPr>
          <p:cNvSpPr>
            <a:spLocks noGrp="1"/>
          </p:cNvSpPr>
          <p:nvPr>
            <p:ph idx="1"/>
          </p:nvPr>
        </p:nvSpPr>
        <p:spPr>
          <a:xfrm>
            <a:off x="457200" y="476672"/>
            <a:ext cx="8229600" cy="5649491"/>
          </a:xfrm>
        </p:spPr>
        <p:txBody>
          <a:bodyPr>
            <a:normAutofit/>
          </a:bodyPr>
          <a:lstStyle/>
          <a:p>
            <a:r>
              <a:rPr lang="hr-HR" sz="2000" b="1" dirty="0">
                <a:solidFill>
                  <a:srgbClr val="0000FF"/>
                </a:solidFill>
                <a:latin typeface="UniZgLight" panose="02000503000000020003" pitchFamily="50" charset="-18"/>
              </a:rPr>
              <a:t>Potrošnja energije u procesu reverzne osmoze</a:t>
            </a:r>
          </a:p>
          <a:p>
            <a:r>
              <a:rPr lang="hr-HR" sz="2000" b="1" dirty="0">
                <a:solidFill>
                  <a:srgbClr val="0000FF"/>
                </a:solidFill>
                <a:latin typeface="UniZgLight" panose="02000503000000020003" pitchFamily="50" charset="-18"/>
              </a:rPr>
              <a:t>RO kao reverzibilni termodinamički proces</a:t>
            </a:r>
          </a:p>
          <a:p>
            <a:pPr algn="just"/>
            <a:r>
              <a:rPr lang="hr-HR" sz="1800" b="1" dirty="0">
                <a:solidFill>
                  <a:schemeClr val="tx1"/>
                </a:solidFill>
                <a:latin typeface="UniZgLight" panose="02000503000000020003" pitchFamily="50" charset="-18"/>
              </a:rPr>
              <a:t>Kod RO desalinacije primjenjuje se hidraulički tlak na ulaznu struju kako bi voda mogla proći kroz polupropusnu membranu </a:t>
            </a:r>
            <a:r>
              <a:rPr lang="hr-HR" sz="1800" b="1" dirty="0" smtClean="0">
                <a:solidFill>
                  <a:schemeClr val="tx1"/>
                </a:solidFill>
                <a:latin typeface="UniZgLight" panose="02000503000000020003" pitchFamily="50" charset="-18"/>
              </a:rPr>
              <a:t>te se </a:t>
            </a:r>
            <a:r>
              <a:rPr lang="hr-HR" sz="1800" b="1" dirty="0">
                <a:solidFill>
                  <a:schemeClr val="tx1"/>
                </a:solidFill>
                <a:latin typeface="UniZgLight" panose="02000503000000020003" pitchFamily="50" charset="-18"/>
              </a:rPr>
              <a:t>na taj način </a:t>
            </a:r>
            <a:r>
              <a:rPr lang="hr-HR" sz="1800" b="1" dirty="0" smtClean="0">
                <a:solidFill>
                  <a:schemeClr val="tx1"/>
                </a:solidFill>
                <a:latin typeface="UniZgLight" panose="02000503000000020003" pitchFamily="50" charset="-18"/>
              </a:rPr>
              <a:t>dobila čista izlazna struja-</a:t>
            </a:r>
            <a:r>
              <a:rPr lang="hr-HR" sz="1800" b="1" dirty="0" err="1" smtClean="0">
                <a:solidFill>
                  <a:schemeClr val="tx1"/>
                </a:solidFill>
                <a:latin typeface="UniZgLight" panose="02000503000000020003" pitchFamily="50" charset="-18"/>
              </a:rPr>
              <a:t>permeat</a:t>
            </a:r>
            <a:r>
              <a:rPr lang="hr-HR" sz="1800" b="1" dirty="0" smtClean="0">
                <a:solidFill>
                  <a:schemeClr val="tx1"/>
                </a:solidFill>
                <a:latin typeface="UniZgLight" panose="02000503000000020003" pitchFamily="50" charset="-18"/>
              </a:rPr>
              <a:t> </a:t>
            </a:r>
            <a:r>
              <a:rPr lang="hr-HR" sz="1800" b="1" dirty="0">
                <a:solidFill>
                  <a:schemeClr val="tx1"/>
                </a:solidFill>
                <a:latin typeface="UniZgLight" panose="02000503000000020003" pitchFamily="50" charset="-18"/>
              </a:rPr>
              <a:t>(</a:t>
            </a:r>
            <a:r>
              <a:rPr lang="hr-HR" sz="1800" b="1" dirty="0" smtClean="0">
                <a:solidFill>
                  <a:schemeClr val="tx1"/>
                </a:solidFill>
                <a:latin typeface="UniZgLight" panose="02000503000000020003" pitchFamily="50" charset="-18"/>
              </a:rPr>
              <a:t>voda)</a:t>
            </a:r>
            <a:endParaRPr lang="hr-HR" sz="1800" b="1" dirty="0">
              <a:solidFill>
                <a:schemeClr val="tx1"/>
              </a:solidFill>
              <a:latin typeface="UniZgLight" panose="02000503000000020003" pitchFamily="50" charset="-18"/>
            </a:endParaRPr>
          </a:p>
          <a:p>
            <a:pPr algn="just"/>
            <a:r>
              <a:rPr lang="hr-HR" sz="1800" b="1" dirty="0">
                <a:solidFill>
                  <a:schemeClr val="tx1"/>
                </a:solidFill>
                <a:latin typeface="UniZgLight" panose="02000503000000020003" pitchFamily="50" charset="-18"/>
              </a:rPr>
              <a:t>Utrošak energije termodinamički reverzibilnog RO procesa može biti izveden iz tlačnog-volumnog rada i trebao bi biti ekvivalentan Gibbsovoj energiji separacije</a:t>
            </a:r>
          </a:p>
          <a:p>
            <a:pPr algn="just"/>
            <a:r>
              <a:rPr lang="hr-HR" sz="1800" b="1" dirty="0">
                <a:solidFill>
                  <a:schemeClr val="tx1"/>
                </a:solidFill>
                <a:latin typeface="UniZgLight" panose="02000503000000020003" pitchFamily="50" charset="-18"/>
              </a:rPr>
              <a:t>Ovdje će biti prikazano izvođenje termodinamički reverzibilnog RO procesa kao i praktična potrošnja minimalne enerije za jednoostupanjski i višestupanjski RO</a:t>
            </a:r>
          </a:p>
          <a:p>
            <a:pPr algn="just"/>
            <a:r>
              <a:rPr lang="hr-HR" sz="1800" b="1" dirty="0">
                <a:solidFill>
                  <a:schemeClr val="tx1"/>
                </a:solidFill>
                <a:latin typeface="UniZgLight" panose="02000503000000020003" pitchFamily="50" charset="-18"/>
              </a:rPr>
              <a:t>Ove analize oslanjaju se na dvije temeljne pretpostavke:</a:t>
            </a:r>
          </a:p>
          <a:p>
            <a:pPr lvl="1" algn="just"/>
            <a:r>
              <a:rPr lang="hr-HR" b="1" dirty="0">
                <a:solidFill>
                  <a:schemeClr val="tx1"/>
                </a:solidFill>
                <a:latin typeface="UniZgLight" panose="02000503000000020003" pitchFamily="50" charset="-18"/>
              </a:rPr>
              <a:t>RO membrana je idealno selektivna za vodu (100 % zadržava sol, apsolutna idealizacija)</a:t>
            </a:r>
          </a:p>
          <a:p>
            <a:pPr lvl="1" algn="just"/>
            <a:r>
              <a:rPr lang="hr-HR" b="1" dirty="0">
                <a:solidFill>
                  <a:schemeClr val="tx1"/>
                </a:solidFill>
                <a:latin typeface="UniZgLight" panose="02000503000000020003" pitchFamily="50" charset="-18"/>
              </a:rPr>
              <a:t>Osmotski tlak je proporcionalan koncentraciji soli</a:t>
            </a:r>
          </a:p>
          <a:p>
            <a:pPr marL="457200" lvl="1" indent="0" algn="just">
              <a:buNone/>
            </a:pPr>
            <a:r>
              <a:rPr lang="hr-HR" b="1" dirty="0">
                <a:solidFill>
                  <a:schemeClr val="tx1"/>
                </a:solidFill>
                <a:latin typeface="UniZgLight" panose="02000503000000020003" pitchFamily="50" charset="-18"/>
              </a:rPr>
              <a:t>Ove pretpostavke vrijede s obzirom na to da današnje membrane imaju &gt;99 % zadržavanje soli i da je morska voda dovoljno razrijeđena da se može primijeniti van’t Hoffova jednadžba za osmotski tlak</a:t>
            </a:r>
          </a:p>
        </p:txBody>
      </p:sp>
    </p:spTree>
    <p:extLst>
      <p:ext uri="{BB962C8B-B14F-4D97-AF65-F5344CB8AC3E}">
        <p14:creationId xmlns:p14="http://schemas.microsoft.com/office/powerpoint/2010/main" val="842535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647FBE0-6818-476C-8C5C-3F26B35872B4}"/>
                  </a:ext>
                </a:extLst>
              </p:cNvPr>
              <p:cNvSpPr>
                <a:spLocks noGrp="1"/>
              </p:cNvSpPr>
              <p:nvPr>
                <p:ph idx="1"/>
              </p:nvPr>
            </p:nvSpPr>
            <p:spPr>
              <a:xfrm>
                <a:off x="457200" y="332656"/>
                <a:ext cx="8229600" cy="6336704"/>
              </a:xfrm>
            </p:spPr>
            <p:txBody>
              <a:bodyPr>
                <a:normAutofit fontScale="85000" lnSpcReduction="10000"/>
              </a:bodyPr>
              <a:lstStyle/>
              <a:p>
                <a:r>
                  <a:rPr lang="hr-HR" sz="1800" dirty="0" smtClean="0">
                    <a:solidFill>
                      <a:schemeClr val="tx1"/>
                    </a:solidFill>
                    <a:latin typeface="UniZgLight" panose="02000503000000020003" pitchFamily="50" charset="-18"/>
                  </a:rPr>
                  <a:t>Opća jednadžba za elektrokemijski potencijal </a:t>
                </a:r>
                <a14:m>
                  <m:oMath xmlns:m="http://schemas.openxmlformats.org/officeDocument/2006/math">
                    <m:acc>
                      <m:accPr>
                        <m:chr m:val="̅"/>
                        <m:ctrlPr>
                          <a:rPr lang="hr-HR" sz="1800" i="1">
                            <a:solidFill>
                              <a:schemeClr val="tx1"/>
                            </a:solidFill>
                            <a:latin typeface="Cambria Math" panose="02040503050406030204" pitchFamily="18" charset="0"/>
                          </a:rPr>
                        </m:ctrlPr>
                      </m:accPr>
                      <m:e>
                        <m:r>
                          <a:rPr lang="hr-HR" sz="1800" i="0" smtClean="0">
                            <a:solidFill>
                              <a:schemeClr val="tx1"/>
                            </a:solidFill>
                            <a:latin typeface="Cambria Math" panose="02040503050406030204" pitchFamily="18" charset="0"/>
                            <a:sym typeface="Symbol" panose="05050102010706020507" pitchFamily="18" charset="2"/>
                          </a:rPr>
                          <m:t></m:t>
                        </m:r>
                        <m:r>
                          <m:rPr>
                            <m:sty m:val="p"/>
                          </m:rPr>
                          <a:rPr lang="hr-HR" sz="1800" baseline="-25000">
                            <a:solidFill>
                              <a:schemeClr val="tx1"/>
                            </a:solidFill>
                            <a:latin typeface="Cambria Math" panose="02040503050406030204" pitchFamily="18" charset="0"/>
                            <a:sym typeface="Symbol" panose="05050102010706020507" pitchFamily="18" charset="2"/>
                          </a:rPr>
                          <m:t>i</m:t>
                        </m:r>
                      </m:e>
                    </m:acc>
                  </m:oMath>
                </a14:m>
                <a:r>
                  <a:rPr lang="hr-HR" sz="1800" dirty="0" smtClean="0">
                    <a:solidFill>
                      <a:schemeClr val="tx1"/>
                    </a:solidFill>
                    <a:latin typeface="UniZgLight" panose="02000503000000020003" pitchFamily="50" charset="-18"/>
                  </a:rPr>
                  <a:t> </a:t>
                </a:r>
                <a:r>
                  <a:rPr lang="hr-HR" sz="1800" dirty="0">
                    <a:solidFill>
                      <a:schemeClr val="tx1"/>
                    </a:solidFill>
                    <a:latin typeface="UniZgLight" panose="02000503000000020003" pitchFamily="50" charset="-18"/>
                  </a:rPr>
                  <a:t>komponete </a:t>
                </a:r>
                <a:r>
                  <a:rPr lang="hr-HR" sz="1800" b="1" i="1" dirty="0">
                    <a:solidFill>
                      <a:schemeClr val="tx1"/>
                    </a:solidFill>
                    <a:latin typeface="UniZgLight" panose="02000503000000020003" pitchFamily="50" charset="-18"/>
                  </a:rPr>
                  <a:t>i</a:t>
                </a:r>
                <a:r>
                  <a:rPr lang="hr-HR" sz="1800" dirty="0">
                    <a:solidFill>
                      <a:schemeClr val="tx1"/>
                    </a:solidFill>
                    <a:latin typeface="UniZgLight" panose="02000503000000020003" pitchFamily="50" charset="-18"/>
                  </a:rPr>
                  <a:t> idealne </a:t>
                </a:r>
                <a:r>
                  <a:rPr lang="hr-HR" sz="1800" dirty="0" smtClean="0">
                    <a:solidFill>
                      <a:schemeClr val="tx1"/>
                    </a:solidFill>
                    <a:latin typeface="UniZgLight" panose="02000503000000020003" pitchFamily="50" charset="-18"/>
                  </a:rPr>
                  <a:t>otopine može </a:t>
                </a:r>
                <a:r>
                  <a:rPr lang="hr-HR" sz="1800" dirty="0">
                    <a:solidFill>
                      <a:schemeClr val="tx1"/>
                    </a:solidFill>
                    <a:latin typeface="UniZgLight" panose="02000503000000020003" pitchFamily="50" charset="-18"/>
                  </a:rPr>
                  <a:t>se izraziti kao:</a:t>
                </a:r>
              </a:p>
              <a:p>
                <a14:m>
                  <m:oMath xmlns:m="http://schemas.openxmlformats.org/officeDocument/2006/math">
                    <m:acc>
                      <m:accPr>
                        <m:chr m:val="̅"/>
                        <m:ctrlPr>
                          <a:rPr lang="hr-HR" sz="1800" i="1" smtClean="0">
                            <a:solidFill>
                              <a:schemeClr val="tx1"/>
                            </a:solidFill>
                            <a:latin typeface="Cambria Math" panose="02040503050406030204" pitchFamily="18" charset="0"/>
                          </a:rPr>
                        </m:ctrlPr>
                      </m:accPr>
                      <m:e>
                        <m:r>
                          <a:rPr lang="hr-HR" sz="1800" i="0" smtClean="0">
                            <a:solidFill>
                              <a:schemeClr val="tx1"/>
                            </a:solidFill>
                            <a:latin typeface="Cambria Math" panose="02040503050406030204" pitchFamily="18" charset="0"/>
                            <a:sym typeface="Symbol" panose="05050102010706020507" pitchFamily="18" charset="2"/>
                          </a:rPr>
                          <m:t></m:t>
                        </m:r>
                        <m:r>
                          <m:rPr>
                            <m:sty m:val="p"/>
                          </m:rPr>
                          <a:rPr lang="hr-HR" sz="1800" b="0" i="0" baseline="-25000" smtClean="0">
                            <a:solidFill>
                              <a:schemeClr val="tx1"/>
                            </a:solidFill>
                            <a:latin typeface="Cambria Math" panose="02040503050406030204" pitchFamily="18" charset="0"/>
                            <a:sym typeface="Symbol" panose="05050102010706020507" pitchFamily="18" charset="2"/>
                          </a:rPr>
                          <m:t>i</m:t>
                        </m:r>
                      </m:e>
                    </m:acc>
                  </m:oMath>
                </a14:m>
                <a:r>
                  <a:rPr lang="hr-HR" sz="1800" dirty="0">
                    <a:solidFill>
                      <a:schemeClr val="tx1"/>
                    </a:solidFill>
                    <a:latin typeface="UniZgLight" panose="02000503000000020003" pitchFamily="50" charset="-18"/>
                  </a:rPr>
                  <a:t>=</a:t>
                </a:r>
                <a14:m>
                  <m:oMath xmlns:m="http://schemas.openxmlformats.org/officeDocument/2006/math">
                    <m:sSubSup>
                      <m:sSubSupPr>
                        <m:ctrlPr>
                          <a:rPr lang="hr-HR" sz="1800" i="1" dirty="0" smtClean="0">
                            <a:solidFill>
                              <a:schemeClr val="tx1"/>
                            </a:solidFill>
                            <a:latin typeface="Cambria Math" panose="02040503050406030204" pitchFamily="18" charset="0"/>
                          </a:rPr>
                        </m:ctrlPr>
                      </m:sSubSupPr>
                      <m:e>
                        <m:r>
                          <a:rPr lang="hr-HR" sz="1800" i="0" dirty="0" smtClean="0">
                            <a:solidFill>
                              <a:schemeClr val="tx1"/>
                            </a:solidFill>
                            <a:latin typeface="Cambria Math" panose="02040503050406030204" pitchFamily="18" charset="0"/>
                            <a:sym typeface="Symbol" panose="05050102010706020507" pitchFamily="18" charset="2"/>
                          </a:rPr>
                          <m:t></m:t>
                        </m:r>
                      </m:e>
                      <m:sub>
                        <m:r>
                          <a:rPr lang="hr-HR" sz="1800" b="0" i="1" dirty="0" smtClean="0">
                            <a:solidFill>
                              <a:schemeClr val="tx1"/>
                            </a:solidFill>
                            <a:latin typeface="Cambria Math" panose="02040503050406030204" pitchFamily="18" charset="0"/>
                          </a:rPr>
                          <m:t>𝑖</m:t>
                        </m:r>
                      </m:sub>
                      <m:sup>
                        <m:r>
                          <a:rPr lang="hr-HR" sz="1800" i="1" dirty="0" smtClean="0">
                            <a:solidFill>
                              <a:schemeClr val="tx1"/>
                            </a:solidFill>
                            <a:latin typeface="Cambria Math" panose="02040503050406030204" pitchFamily="18" charset="0"/>
                            <a:sym typeface="Symbol" panose="05050102010706020507" pitchFamily="18" charset="2"/>
                          </a:rPr>
                          <m:t></m:t>
                        </m:r>
                      </m:sup>
                    </m:sSubSup>
                  </m:oMath>
                </a14:m>
                <a:r>
                  <a:rPr lang="hr-HR" sz="1800" dirty="0">
                    <a:solidFill>
                      <a:schemeClr val="tx1"/>
                    </a:solidFill>
                    <a:latin typeface="UniZgLight" panose="02000503000000020003" pitchFamily="50" charset="-18"/>
                  </a:rPr>
                  <a:t>+</a:t>
                </a:r>
                <a:r>
                  <a:rPr lang="hr-HR" sz="1800" i="1" dirty="0">
                    <a:solidFill>
                      <a:schemeClr val="tx1"/>
                    </a:solidFill>
                    <a:latin typeface="UniZgLight" panose="02000503000000020003" pitchFamily="50" charset="-18"/>
                  </a:rPr>
                  <a:t>RT</a:t>
                </a:r>
                <a14:m>
                  <m:oMath xmlns:m="http://schemas.openxmlformats.org/officeDocument/2006/math">
                    <m:func>
                      <m:funcPr>
                        <m:ctrlPr>
                          <a:rPr lang="hr-HR" sz="1800" i="1" smtClean="0">
                            <a:solidFill>
                              <a:schemeClr val="tx1"/>
                            </a:solidFill>
                            <a:latin typeface="Cambria Math" panose="02040503050406030204" pitchFamily="18" charset="0"/>
                          </a:rPr>
                        </m:ctrlPr>
                      </m:funcPr>
                      <m:fName>
                        <m:r>
                          <a:rPr lang="hr-HR" sz="1800" b="0" i="0" smtClean="0">
                            <a:solidFill>
                              <a:schemeClr val="tx1"/>
                            </a:solidFill>
                            <a:latin typeface="Cambria Math" panose="02040503050406030204" pitchFamily="18" charset="0"/>
                          </a:rPr>
                          <m:t>  </m:t>
                        </m:r>
                        <m:r>
                          <m:rPr>
                            <m:sty m:val="p"/>
                          </m:rPr>
                          <a:rPr lang="hr-HR" sz="1800" i="0" smtClean="0">
                            <a:solidFill>
                              <a:schemeClr val="tx1"/>
                            </a:solidFill>
                            <a:latin typeface="Cambria Math" panose="02040503050406030204" pitchFamily="18" charset="0"/>
                          </a:rPr>
                          <m:t>ln</m:t>
                        </m:r>
                      </m:fName>
                      <m:e>
                        <m:r>
                          <a:rPr lang="hr-HR" sz="1800" b="0" i="1" smtClean="0">
                            <a:solidFill>
                              <a:schemeClr val="tx1"/>
                            </a:solidFill>
                            <a:latin typeface="Cambria Math" panose="02040503050406030204" pitchFamily="18" charset="0"/>
                          </a:rPr>
                          <m:t>(</m:t>
                        </m:r>
                        <m:r>
                          <a:rPr lang="hr-HR" sz="1800" b="0" i="1" smtClean="0">
                            <a:solidFill>
                              <a:schemeClr val="tx1"/>
                            </a:solidFill>
                            <a:latin typeface="Cambria Math" panose="02040503050406030204" pitchFamily="18" charset="0"/>
                          </a:rPr>
                          <m:t>𝑥</m:t>
                        </m:r>
                        <m:r>
                          <m:rPr>
                            <m:sty m:val="p"/>
                          </m:rPr>
                          <a:rPr lang="hr-HR" sz="1800" b="0" i="0" baseline="-25000" smtClean="0">
                            <a:solidFill>
                              <a:schemeClr val="tx1"/>
                            </a:solidFill>
                            <a:latin typeface="Cambria Math" panose="02040503050406030204" pitchFamily="18" charset="0"/>
                          </a:rPr>
                          <m:t>i</m:t>
                        </m:r>
                        <m:r>
                          <a:rPr lang="hr-HR" sz="1800" b="0" i="1" smtClean="0">
                            <a:solidFill>
                              <a:schemeClr val="tx1"/>
                            </a:solidFill>
                            <a:latin typeface="Cambria Math" panose="02040503050406030204" pitchFamily="18" charset="0"/>
                          </a:rPr>
                          <m:t>)</m:t>
                        </m:r>
                      </m:e>
                    </m:func>
                  </m:oMath>
                </a14:m>
                <a:r>
                  <a:rPr lang="hr-HR" sz="1800" dirty="0">
                    <a:solidFill>
                      <a:schemeClr val="tx1"/>
                    </a:solidFill>
                    <a:latin typeface="UniZgLight" panose="02000503000000020003" pitchFamily="50" charset="-18"/>
                  </a:rPr>
                  <a:t> + </a:t>
                </a:r>
                <a:r>
                  <a:rPr lang="hr-HR" sz="1800" i="1" dirty="0">
                    <a:solidFill>
                      <a:schemeClr val="tx1"/>
                    </a:solidFill>
                    <a:latin typeface="UniZgLight" panose="02000503000000020003" pitchFamily="50" charset="-18"/>
                  </a:rPr>
                  <a:t>V</a:t>
                </a:r>
                <a:r>
                  <a:rPr lang="hr-HR" sz="1800" baseline="-25000" dirty="0">
                    <a:solidFill>
                      <a:schemeClr val="tx1"/>
                    </a:solidFill>
                    <a:latin typeface="UniZgLight" panose="02000503000000020003" pitchFamily="50" charset="-18"/>
                  </a:rPr>
                  <a:t>m,w </a:t>
                </a:r>
                <a:r>
                  <a:rPr lang="hr-HR" sz="1800" dirty="0">
                    <a:solidFill>
                      <a:schemeClr val="tx1"/>
                    </a:solidFill>
                    <a:latin typeface="UniZgLight" panose="02000503000000020003" pitchFamily="50" charset="-18"/>
                  </a:rPr>
                  <a:t>(</a:t>
                </a:r>
                <a:r>
                  <a:rPr lang="hr-HR" sz="1800" i="1" dirty="0">
                    <a:solidFill>
                      <a:schemeClr val="tx1"/>
                    </a:solidFill>
                    <a:latin typeface="UniZgLight" panose="02000503000000020003" pitchFamily="50" charset="-18"/>
                  </a:rPr>
                  <a:t>P </a:t>
                </a:r>
                <a:r>
                  <a:rPr lang="hr-HR" sz="1800" dirty="0">
                    <a:solidFill>
                      <a:schemeClr val="tx1"/>
                    </a:solidFill>
                    <a:latin typeface="UniZgLight" panose="02000503000000020003" pitchFamily="50" charset="-18"/>
                  </a:rPr>
                  <a:t>- </a:t>
                </a:r>
                <a:r>
                  <a:rPr lang="hr-HR" sz="1800" i="1" dirty="0">
                    <a:solidFill>
                      <a:schemeClr val="tx1"/>
                    </a:solidFill>
                    <a:latin typeface="UniZgLight" panose="02000503000000020003" pitchFamily="50" charset="-18"/>
                  </a:rPr>
                  <a:t>P </a:t>
                </a:r>
                <a:r>
                  <a:rPr lang="hr-HR" sz="1800" baseline="30000" dirty="0">
                    <a:solidFill>
                      <a:schemeClr val="tx1"/>
                    </a:solidFill>
                    <a:latin typeface="UniZgLight" panose="02000503000000020003" pitchFamily="50" charset="-18"/>
                    <a:sym typeface="Symbol" panose="05050102010706020507" pitchFamily="18" charset="2"/>
                  </a:rPr>
                  <a:t></a:t>
                </a:r>
                <a:r>
                  <a:rPr lang="hr-HR" sz="1800" dirty="0">
                    <a:solidFill>
                      <a:schemeClr val="tx1"/>
                    </a:solidFill>
                    <a:latin typeface="UniZgLight" panose="02000503000000020003" pitchFamily="50" charset="-18"/>
                    <a:sym typeface="Symbol" panose="05050102010706020507" pitchFamily="18" charset="2"/>
                  </a:rPr>
                  <a:t>) +</a:t>
                </a:r>
                <a14:m>
                  <m:oMath xmlns:m="http://schemas.openxmlformats.org/officeDocument/2006/math">
                    <m:sSub>
                      <m:sSubPr>
                        <m:ctrlPr>
                          <a:rPr lang="hr-HR" sz="1800" i="1" smtClean="0">
                            <a:solidFill>
                              <a:schemeClr val="tx1"/>
                            </a:solidFill>
                            <a:latin typeface="Cambria Math" panose="02040503050406030204" pitchFamily="18" charset="0"/>
                            <a:sym typeface="Symbol" panose="05050102010706020507" pitchFamily="18" charset="2"/>
                          </a:rPr>
                        </m:ctrlPr>
                      </m:sSubPr>
                      <m:e>
                        <m:r>
                          <a:rPr lang="hr-HR" sz="1800" b="0" i="1" smtClean="0">
                            <a:solidFill>
                              <a:schemeClr val="tx1"/>
                            </a:solidFill>
                            <a:latin typeface="Cambria Math" panose="02040503050406030204" pitchFamily="18" charset="0"/>
                            <a:sym typeface="Symbol" panose="05050102010706020507" pitchFamily="18" charset="2"/>
                          </a:rPr>
                          <m:t> </m:t>
                        </m:r>
                        <m:r>
                          <a:rPr lang="hr-HR" sz="1800" b="0" i="1" smtClean="0">
                            <a:solidFill>
                              <a:schemeClr val="tx1"/>
                            </a:solidFill>
                            <a:latin typeface="Cambria Math" panose="02040503050406030204" pitchFamily="18" charset="0"/>
                            <a:sym typeface="Symbol" panose="05050102010706020507" pitchFamily="18" charset="2"/>
                          </a:rPr>
                          <m:t>𝑧</m:t>
                        </m:r>
                      </m:e>
                      <m:sub>
                        <m:r>
                          <a:rPr lang="hr-HR" sz="1800" b="0" i="1" smtClean="0">
                            <a:solidFill>
                              <a:schemeClr val="tx1"/>
                            </a:solidFill>
                            <a:latin typeface="Cambria Math" panose="02040503050406030204" pitchFamily="18" charset="0"/>
                            <a:sym typeface="Symbol" panose="05050102010706020507" pitchFamily="18" charset="2"/>
                          </a:rPr>
                          <m:t>𝑖</m:t>
                        </m:r>
                      </m:sub>
                    </m:sSub>
                  </m:oMath>
                </a14:m>
                <a:r>
                  <a:rPr lang="hr-HR" sz="1800" dirty="0">
                    <a:solidFill>
                      <a:schemeClr val="tx1"/>
                    </a:solidFill>
                    <a:latin typeface="UniZgLight" panose="02000503000000020003" pitchFamily="50" charset="-18"/>
                    <a:sym typeface="Symbol" panose="05050102010706020507" pitchFamily="18" charset="2"/>
                  </a:rPr>
                  <a:t>(</a:t>
                </a:r>
                <a14:m>
                  <m:oMath xmlns:m="http://schemas.openxmlformats.org/officeDocument/2006/math">
                    <m:sSub>
                      <m:sSubPr>
                        <m:ctrlPr>
                          <a:rPr lang="hr-HR" sz="1800" i="1" dirty="0" smtClean="0">
                            <a:solidFill>
                              <a:schemeClr val="tx1"/>
                            </a:solidFill>
                            <a:latin typeface="Cambria Math" panose="02040503050406030204" pitchFamily="18" charset="0"/>
                            <a:sym typeface="Symbol" panose="05050102010706020507" pitchFamily="18" charset="2"/>
                          </a:rPr>
                        </m:ctrlPr>
                      </m:sSubPr>
                      <m:e>
                        <m:r>
                          <a:rPr lang="hr-HR" sz="1800" b="0" i="1" dirty="0" smtClean="0">
                            <a:solidFill>
                              <a:schemeClr val="tx1"/>
                            </a:solidFill>
                            <a:latin typeface="Cambria Math" panose="02040503050406030204" pitchFamily="18" charset="0"/>
                            <a:sym typeface="Symbol" panose="05050102010706020507" pitchFamily="18" charset="2"/>
                          </a:rPr>
                          <m:t>𝐸</m:t>
                        </m:r>
                      </m:e>
                      <m:sub>
                        <m:r>
                          <a:rPr lang="hr-HR" sz="1800" b="0" i="1" dirty="0" smtClean="0">
                            <a:solidFill>
                              <a:schemeClr val="tx1"/>
                            </a:solidFill>
                            <a:latin typeface="Cambria Math" panose="02040503050406030204" pitchFamily="18" charset="0"/>
                            <a:sym typeface="Symbol" panose="05050102010706020507" pitchFamily="18" charset="2"/>
                          </a:rPr>
                          <m:t>𝑖</m:t>
                        </m:r>
                      </m:sub>
                    </m:sSub>
                  </m:oMath>
                </a14:m>
                <a:r>
                  <a:rPr lang="hr-HR" sz="1800" dirty="0">
                    <a:solidFill>
                      <a:schemeClr val="tx1"/>
                    </a:solidFill>
                    <a:latin typeface="UniZgLight" panose="02000503000000020003" pitchFamily="50" charset="-18"/>
                    <a:sym typeface="Symbol" panose="05050102010706020507" pitchFamily="18" charset="2"/>
                  </a:rPr>
                  <a:t> – </a:t>
                </a:r>
                <a14:m>
                  <m:oMath xmlns:m="http://schemas.openxmlformats.org/officeDocument/2006/math">
                    <m:sSubSup>
                      <m:sSubSupPr>
                        <m:ctrlPr>
                          <a:rPr lang="hr-HR" sz="1800" i="1" dirty="0" smtClean="0">
                            <a:solidFill>
                              <a:schemeClr val="tx1"/>
                            </a:solidFill>
                            <a:latin typeface="Cambria Math" panose="02040503050406030204" pitchFamily="18" charset="0"/>
                            <a:sym typeface="Symbol" panose="05050102010706020507" pitchFamily="18" charset="2"/>
                          </a:rPr>
                        </m:ctrlPr>
                      </m:sSubSupPr>
                      <m:e>
                        <m:r>
                          <a:rPr lang="hr-HR" sz="1800" b="0" i="1" dirty="0" smtClean="0">
                            <a:solidFill>
                              <a:schemeClr val="tx1"/>
                            </a:solidFill>
                            <a:latin typeface="Cambria Math" panose="02040503050406030204" pitchFamily="18" charset="0"/>
                            <a:sym typeface="Symbol" panose="05050102010706020507" pitchFamily="18" charset="2"/>
                          </a:rPr>
                          <m:t>𝐸</m:t>
                        </m:r>
                      </m:e>
                      <m:sub>
                        <m:r>
                          <a:rPr lang="hr-HR" sz="1800" b="0" i="1" dirty="0" smtClean="0">
                            <a:solidFill>
                              <a:schemeClr val="tx1"/>
                            </a:solidFill>
                            <a:latin typeface="Cambria Math" panose="02040503050406030204" pitchFamily="18" charset="0"/>
                            <a:sym typeface="Symbol" panose="05050102010706020507" pitchFamily="18" charset="2"/>
                          </a:rPr>
                          <m:t>𝑖</m:t>
                        </m:r>
                      </m:sub>
                      <m:sup>
                        <m:r>
                          <a:rPr lang="hr-HR" sz="1800" i="1" dirty="0" smtClean="0">
                            <a:solidFill>
                              <a:schemeClr val="tx1"/>
                            </a:solidFill>
                            <a:latin typeface="Cambria Math" panose="02040503050406030204" pitchFamily="18" charset="0"/>
                            <a:sym typeface="Symbol" panose="05050102010706020507" pitchFamily="18" charset="2"/>
                          </a:rPr>
                          <m:t></m:t>
                        </m:r>
                      </m:sup>
                    </m:sSubSup>
                  </m:oMath>
                </a14:m>
                <a:r>
                  <a:rPr lang="hr-HR" sz="1800" dirty="0">
                    <a:solidFill>
                      <a:schemeClr val="tx1"/>
                    </a:solidFill>
                    <a:latin typeface="UniZgLight" panose="02000503000000020003" pitchFamily="50" charset="-18"/>
                    <a:sym typeface="Symbol" panose="05050102010706020507" pitchFamily="18" charset="2"/>
                  </a:rPr>
                  <a:t>)				(13)</a:t>
                </a:r>
              </a:p>
              <a:p>
                <a:r>
                  <a:rPr lang="hr-HR" sz="1800" dirty="0">
                    <a:solidFill>
                      <a:schemeClr val="tx1"/>
                    </a:solidFill>
                    <a:latin typeface="UniZgLight" panose="02000503000000020003" pitchFamily="50" charset="-18"/>
                  </a:rPr>
                  <a:t>gdje su: </a:t>
                </a:r>
                <a14:m>
                  <m:oMath xmlns:m="http://schemas.openxmlformats.org/officeDocument/2006/math">
                    <m:sSubSup>
                      <m:sSubSupPr>
                        <m:ctrlPr>
                          <a:rPr lang="hr-HR" sz="1800" i="1" dirty="0">
                            <a:solidFill>
                              <a:schemeClr val="tx1"/>
                            </a:solidFill>
                            <a:latin typeface="Cambria Math" panose="02040503050406030204" pitchFamily="18" charset="0"/>
                          </a:rPr>
                        </m:ctrlPr>
                      </m:sSubSupPr>
                      <m:e>
                        <m:r>
                          <a:rPr lang="hr-HR" sz="1800" i="0" dirty="0">
                            <a:solidFill>
                              <a:schemeClr val="tx1"/>
                            </a:solidFill>
                            <a:latin typeface="Cambria Math" panose="02040503050406030204" pitchFamily="18" charset="0"/>
                            <a:sym typeface="Symbol" panose="05050102010706020507" pitchFamily="18" charset="2"/>
                          </a:rPr>
                          <m:t></m:t>
                        </m:r>
                      </m:e>
                      <m:sub>
                        <m:r>
                          <a:rPr lang="hr-HR" sz="1800" i="1" dirty="0">
                            <a:solidFill>
                              <a:schemeClr val="tx1"/>
                            </a:solidFill>
                            <a:latin typeface="Cambria Math" panose="02040503050406030204" pitchFamily="18" charset="0"/>
                          </a:rPr>
                          <m:t>𝑖</m:t>
                        </m:r>
                      </m:sub>
                      <m:sup>
                        <m:r>
                          <a:rPr lang="hr-HR" sz="1800" i="1" dirty="0">
                            <a:solidFill>
                              <a:schemeClr val="tx1"/>
                            </a:solidFill>
                            <a:latin typeface="Cambria Math" panose="02040503050406030204" pitchFamily="18" charset="0"/>
                            <a:sym typeface="Symbol" panose="05050102010706020507" pitchFamily="18" charset="2"/>
                          </a:rPr>
                          <m:t></m:t>
                        </m:r>
                      </m:sup>
                    </m:sSubSup>
                  </m:oMath>
                </a14:m>
                <a:r>
                  <a:rPr lang="hr-HR" sz="1800" dirty="0">
                    <a:solidFill>
                      <a:schemeClr val="tx1"/>
                    </a:solidFill>
                    <a:latin typeface="UniZgLight" panose="02000503000000020003" pitchFamily="50" charset="-18"/>
                  </a:rPr>
                  <a:t> standardni elektrokemijski potencijal, </a:t>
                </a:r>
                <a:r>
                  <a:rPr lang="hr-HR" sz="1800" i="1" dirty="0">
                    <a:solidFill>
                      <a:schemeClr val="tx1"/>
                    </a:solidFill>
                    <a:latin typeface="UniZgLight" panose="02000503000000020003" pitchFamily="50" charset="-18"/>
                  </a:rPr>
                  <a:t>x</a:t>
                </a:r>
                <a:r>
                  <a:rPr lang="hr-HR" sz="1800" baseline="-25000" dirty="0">
                    <a:solidFill>
                      <a:schemeClr val="tx1"/>
                    </a:solidFill>
                    <a:latin typeface="UniZgLight" panose="02000503000000020003" pitchFamily="50" charset="-18"/>
                  </a:rPr>
                  <a:t>i</a:t>
                </a:r>
                <a:r>
                  <a:rPr lang="hr-HR" sz="1800" dirty="0">
                    <a:solidFill>
                      <a:schemeClr val="tx1"/>
                    </a:solidFill>
                    <a:latin typeface="UniZgLight" panose="02000503000000020003" pitchFamily="50" charset="-18"/>
                  </a:rPr>
                  <a:t> množinski udio komponente </a:t>
                </a:r>
                <a:r>
                  <a:rPr lang="hr-HR" sz="1800" i="1" dirty="0">
                    <a:solidFill>
                      <a:schemeClr val="tx1"/>
                    </a:solidFill>
                    <a:latin typeface="UniZgLight" panose="02000503000000020003" pitchFamily="50" charset="-18"/>
                  </a:rPr>
                  <a:t>i</a:t>
                </a:r>
                <a:r>
                  <a:rPr lang="hr-HR" sz="1800" dirty="0">
                    <a:solidFill>
                      <a:schemeClr val="tx1"/>
                    </a:solidFill>
                    <a:latin typeface="UniZgLight" panose="02000503000000020003" pitchFamily="50" charset="-18"/>
                  </a:rPr>
                  <a:t>, </a:t>
                </a:r>
                <a:r>
                  <a:rPr lang="hr-HR" sz="1800" i="1" dirty="0">
                    <a:solidFill>
                      <a:schemeClr val="tx1"/>
                    </a:solidFill>
                    <a:latin typeface="UniZgLight" panose="02000503000000020003" pitchFamily="50" charset="-18"/>
                  </a:rPr>
                  <a:t>P  </a:t>
                </a:r>
                <a:r>
                  <a:rPr lang="hr-HR" sz="1800" dirty="0">
                    <a:solidFill>
                      <a:schemeClr val="tx1"/>
                    </a:solidFill>
                    <a:latin typeface="UniZgLight" panose="02000503000000020003" pitchFamily="50" charset="-18"/>
                  </a:rPr>
                  <a:t>i </a:t>
                </a:r>
                <a:r>
                  <a:rPr lang="hr-HR" sz="1800" i="1" dirty="0">
                    <a:solidFill>
                      <a:schemeClr val="tx1"/>
                    </a:solidFill>
                    <a:latin typeface="UniZgLight" panose="02000503000000020003" pitchFamily="50" charset="-18"/>
                  </a:rPr>
                  <a:t>P</a:t>
                </a:r>
                <a:r>
                  <a:rPr lang="hr-HR" sz="1800" dirty="0">
                    <a:solidFill>
                      <a:schemeClr val="tx1"/>
                    </a:solidFill>
                    <a:latin typeface="UniZgLight" panose="02000503000000020003" pitchFamily="50" charset="-18"/>
                  </a:rPr>
                  <a:t> </a:t>
                </a:r>
                <a:r>
                  <a:rPr lang="hr-HR" sz="1800" baseline="30000" dirty="0">
                    <a:solidFill>
                      <a:schemeClr val="tx1"/>
                    </a:solidFill>
                    <a:latin typeface="UniZgLight" panose="02000503000000020003" pitchFamily="50" charset="-18"/>
                    <a:sym typeface="Symbol" panose="05050102010706020507" pitchFamily="18" charset="2"/>
                  </a:rPr>
                  <a:t> </a:t>
                </a:r>
                <a:r>
                  <a:rPr lang="hr-HR" sz="1800" dirty="0">
                    <a:solidFill>
                      <a:schemeClr val="tx1"/>
                    </a:solidFill>
                    <a:latin typeface="UniZgLight" panose="02000503000000020003" pitchFamily="50" charset="-18"/>
                  </a:rPr>
                  <a:t>tlak i standardni tlak, </a:t>
                </a:r>
                <a:r>
                  <a:rPr lang="hr-HR" sz="1800" i="1" dirty="0">
                    <a:solidFill>
                      <a:schemeClr val="tx1"/>
                    </a:solidFill>
                    <a:latin typeface="UniZgLight" panose="02000503000000020003" pitchFamily="50" charset="-18"/>
                  </a:rPr>
                  <a:t>z</a:t>
                </a:r>
                <a:r>
                  <a:rPr lang="hr-HR" sz="1800" baseline="-25000" dirty="0">
                    <a:solidFill>
                      <a:schemeClr val="tx1"/>
                    </a:solidFill>
                    <a:latin typeface="UniZgLight" panose="02000503000000020003" pitchFamily="50" charset="-18"/>
                  </a:rPr>
                  <a:t>i</a:t>
                </a:r>
                <a:r>
                  <a:rPr lang="hr-HR" sz="1800" dirty="0">
                    <a:solidFill>
                      <a:schemeClr val="tx1"/>
                    </a:solidFill>
                    <a:latin typeface="UniZgLight" panose="02000503000000020003" pitchFamily="50" charset="-18"/>
                  </a:rPr>
                  <a:t> naboj komponente </a:t>
                </a:r>
                <a:r>
                  <a:rPr lang="hr-HR" sz="1800" i="1" dirty="0">
                    <a:solidFill>
                      <a:schemeClr val="tx1"/>
                    </a:solidFill>
                    <a:latin typeface="UniZgLight" panose="02000503000000020003" pitchFamily="50" charset="-18"/>
                  </a:rPr>
                  <a:t>i</a:t>
                </a:r>
                <a:r>
                  <a:rPr lang="hr-HR" sz="1800" dirty="0">
                    <a:solidFill>
                      <a:schemeClr val="tx1"/>
                    </a:solidFill>
                    <a:latin typeface="UniZgLight" panose="02000503000000020003" pitchFamily="50" charset="-18"/>
                  </a:rPr>
                  <a:t>, </a:t>
                </a:r>
                <a:r>
                  <a:rPr lang="hr-HR" sz="1800" i="1" dirty="0">
                    <a:solidFill>
                      <a:schemeClr val="tx1"/>
                    </a:solidFill>
                    <a:latin typeface="UniZgLight" panose="02000503000000020003" pitchFamily="50" charset="-18"/>
                  </a:rPr>
                  <a:t>F</a:t>
                </a:r>
                <a:r>
                  <a:rPr lang="hr-HR" sz="1800" dirty="0">
                    <a:solidFill>
                      <a:schemeClr val="tx1"/>
                    </a:solidFill>
                    <a:latin typeface="UniZgLight" panose="02000503000000020003" pitchFamily="50" charset="-18"/>
                  </a:rPr>
                  <a:t>  Faradayeva konstanta, </a:t>
                </a:r>
                <a14:m>
                  <m:oMath xmlns:m="http://schemas.openxmlformats.org/officeDocument/2006/math">
                    <m:sSub>
                      <m:sSubPr>
                        <m:ctrlPr>
                          <a:rPr lang="hr-HR" sz="1800" i="1" dirty="0">
                            <a:solidFill>
                              <a:schemeClr val="tx1"/>
                            </a:solidFill>
                            <a:latin typeface="Cambria Math" panose="02040503050406030204" pitchFamily="18" charset="0"/>
                            <a:sym typeface="Symbol" panose="05050102010706020507" pitchFamily="18" charset="2"/>
                          </a:rPr>
                        </m:ctrlPr>
                      </m:sSubPr>
                      <m:e>
                        <m:r>
                          <a:rPr lang="hr-HR" sz="1800" i="1" dirty="0">
                            <a:solidFill>
                              <a:schemeClr val="tx1"/>
                            </a:solidFill>
                            <a:latin typeface="Cambria Math" panose="02040503050406030204" pitchFamily="18" charset="0"/>
                            <a:sym typeface="Symbol" panose="05050102010706020507" pitchFamily="18" charset="2"/>
                          </a:rPr>
                          <m:t>𝐸</m:t>
                        </m:r>
                      </m:e>
                      <m:sub>
                        <m:r>
                          <a:rPr lang="hr-HR" sz="1800" i="1" dirty="0">
                            <a:solidFill>
                              <a:schemeClr val="tx1"/>
                            </a:solidFill>
                            <a:latin typeface="Cambria Math" panose="02040503050406030204" pitchFamily="18" charset="0"/>
                            <a:sym typeface="Symbol" panose="05050102010706020507" pitchFamily="18" charset="2"/>
                          </a:rPr>
                          <m:t>𝑖</m:t>
                        </m:r>
                      </m:sub>
                    </m:sSub>
                    <m:r>
                      <m:rPr>
                        <m:sty m:val="p"/>
                      </m:rPr>
                      <a:rPr lang="hr-HR" sz="1800" b="0" i="0" dirty="0" smtClean="0">
                        <a:solidFill>
                          <a:schemeClr val="tx1"/>
                        </a:solidFill>
                        <a:latin typeface="Cambria Math" panose="02040503050406030204" pitchFamily="18" charset="0"/>
                        <a:sym typeface="Symbol" panose="05050102010706020507" pitchFamily="18" charset="2"/>
                      </a:rPr>
                      <m:t>i</m:t>
                    </m:r>
                  </m:oMath>
                </a14:m>
                <a:r>
                  <a:rPr lang="hr-HR" sz="1800" dirty="0">
                    <a:solidFill>
                      <a:schemeClr val="tx1"/>
                    </a:solidFill>
                    <a:latin typeface="UniZgLight" panose="02000503000000020003" pitchFamily="50" charset="-18"/>
                    <a:sym typeface="Symbol" panose="05050102010706020507" pitchFamily="18" charset="2"/>
                  </a:rPr>
                  <a:t> </a:t>
                </a:r>
                <a14:m>
                  <m:oMath xmlns:m="http://schemas.openxmlformats.org/officeDocument/2006/math">
                    <m:sSubSup>
                      <m:sSubSupPr>
                        <m:ctrlPr>
                          <a:rPr lang="hr-HR" sz="1800" i="1" dirty="0">
                            <a:solidFill>
                              <a:schemeClr val="tx1"/>
                            </a:solidFill>
                            <a:latin typeface="Cambria Math" panose="02040503050406030204" pitchFamily="18" charset="0"/>
                            <a:sym typeface="Symbol" panose="05050102010706020507" pitchFamily="18" charset="2"/>
                          </a:rPr>
                        </m:ctrlPr>
                      </m:sSubSupPr>
                      <m:e>
                        <m:r>
                          <a:rPr lang="hr-HR" sz="1800" i="1" dirty="0">
                            <a:solidFill>
                              <a:schemeClr val="tx1"/>
                            </a:solidFill>
                            <a:latin typeface="Cambria Math" panose="02040503050406030204" pitchFamily="18" charset="0"/>
                            <a:sym typeface="Symbol" panose="05050102010706020507" pitchFamily="18" charset="2"/>
                          </a:rPr>
                          <m:t>𝐸</m:t>
                        </m:r>
                      </m:e>
                      <m:sub>
                        <m:r>
                          <a:rPr lang="hr-HR" sz="1800" i="1" dirty="0">
                            <a:solidFill>
                              <a:schemeClr val="tx1"/>
                            </a:solidFill>
                            <a:latin typeface="Cambria Math" panose="02040503050406030204" pitchFamily="18" charset="0"/>
                            <a:sym typeface="Symbol" panose="05050102010706020507" pitchFamily="18" charset="2"/>
                          </a:rPr>
                          <m:t>𝑖</m:t>
                        </m:r>
                      </m:sub>
                      <m:sup>
                        <m:r>
                          <a:rPr lang="hr-HR" sz="1800" i="1" dirty="0">
                            <a:solidFill>
                              <a:schemeClr val="tx1"/>
                            </a:solidFill>
                            <a:latin typeface="Cambria Math" panose="02040503050406030204" pitchFamily="18" charset="0"/>
                            <a:sym typeface="Symbol" panose="05050102010706020507" pitchFamily="18" charset="2"/>
                          </a:rPr>
                          <m:t></m:t>
                        </m:r>
                      </m:sup>
                    </m:sSubSup>
                    <m:r>
                      <a:rPr lang="hr-HR" sz="1800" b="0" i="0" dirty="0" smtClean="0">
                        <a:solidFill>
                          <a:schemeClr val="tx1"/>
                        </a:solidFill>
                        <a:latin typeface="Cambria Math" panose="02040503050406030204" pitchFamily="18" charset="0"/>
                        <a:sym typeface="Symbol" panose="05050102010706020507" pitchFamily="18" charset="2"/>
                      </a:rPr>
                      <m:t>  </m:t>
                    </m:r>
                    <m:r>
                      <m:rPr>
                        <m:sty m:val="p"/>
                      </m:rPr>
                      <a:rPr lang="hr-HR" sz="1800" b="0" i="0" dirty="0" smtClean="0">
                        <a:solidFill>
                          <a:schemeClr val="tx1"/>
                        </a:solidFill>
                        <a:latin typeface="Cambria Math" panose="02040503050406030204" pitchFamily="18" charset="0"/>
                        <a:sym typeface="Symbol" panose="05050102010706020507" pitchFamily="18" charset="2"/>
                      </a:rPr>
                      <m:t>elektrostatski</m:t>
                    </m:r>
                    <m:r>
                      <a:rPr lang="hr-HR" sz="1800" b="0" i="0" dirty="0" smtClean="0">
                        <a:solidFill>
                          <a:schemeClr val="tx1"/>
                        </a:solidFill>
                        <a:latin typeface="Cambria Math" panose="02040503050406030204" pitchFamily="18" charset="0"/>
                        <a:sym typeface="Symbol" panose="05050102010706020507" pitchFamily="18" charset="2"/>
                      </a:rPr>
                      <m:t> </m:t>
                    </m:r>
                    <m:r>
                      <m:rPr>
                        <m:sty m:val="p"/>
                      </m:rPr>
                      <a:rPr lang="hr-HR" sz="1800" b="0" i="0" dirty="0" smtClean="0">
                        <a:solidFill>
                          <a:schemeClr val="tx1"/>
                        </a:solidFill>
                        <a:latin typeface="Cambria Math" panose="02040503050406030204" pitchFamily="18" charset="0"/>
                        <a:sym typeface="Symbol" panose="05050102010706020507" pitchFamily="18" charset="2"/>
                      </a:rPr>
                      <m:t>i</m:t>
                    </m:r>
                    <m:r>
                      <a:rPr lang="hr-HR" sz="1800" b="0" i="0" dirty="0" smtClean="0">
                        <a:solidFill>
                          <a:schemeClr val="tx1"/>
                        </a:solidFill>
                        <a:latin typeface="Cambria Math" panose="02040503050406030204" pitchFamily="18" charset="0"/>
                        <a:sym typeface="Symbol" panose="05050102010706020507" pitchFamily="18" charset="2"/>
                      </a:rPr>
                      <m:t> </m:t>
                    </m:r>
                    <m:r>
                      <m:rPr>
                        <m:sty m:val="p"/>
                      </m:rPr>
                      <a:rPr lang="hr-HR" sz="1800" b="0" i="0" dirty="0" smtClean="0">
                        <a:solidFill>
                          <a:schemeClr val="tx1"/>
                        </a:solidFill>
                        <a:latin typeface="Cambria Math" panose="02040503050406030204" pitchFamily="18" charset="0"/>
                        <a:sym typeface="Symbol" panose="05050102010706020507" pitchFamily="18" charset="2"/>
                      </a:rPr>
                      <m:t>standardni</m:t>
                    </m:r>
                    <m:r>
                      <a:rPr lang="hr-HR" sz="1800" b="0" i="0" dirty="0" smtClean="0">
                        <a:solidFill>
                          <a:schemeClr val="tx1"/>
                        </a:solidFill>
                        <a:latin typeface="Cambria Math" panose="02040503050406030204" pitchFamily="18" charset="0"/>
                        <a:sym typeface="Symbol" panose="05050102010706020507" pitchFamily="18" charset="2"/>
                      </a:rPr>
                      <m:t> </m:t>
                    </m:r>
                    <m:r>
                      <m:rPr>
                        <m:sty m:val="p"/>
                      </m:rPr>
                      <a:rPr lang="hr-HR" sz="1800" b="0" i="0" dirty="0" smtClean="0">
                        <a:solidFill>
                          <a:schemeClr val="tx1"/>
                        </a:solidFill>
                        <a:latin typeface="Cambria Math" panose="02040503050406030204" pitchFamily="18" charset="0"/>
                        <a:sym typeface="Symbol" panose="05050102010706020507" pitchFamily="18" charset="2"/>
                      </a:rPr>
                      <m:t>elektrostatski</m:t>
                    </m:r>
                    <m:r>
                      <a:rPr lang="hr-HR" sz="1800" b="0" i="0" dirty="0" smtClean="0">
                        <a:solidFill>
                          <a:schemeClr val="tx1"/>
                        </a:solidFill>
                        <a:latin typeface="Cambria Math" panose="02040503050406030204" pitchFamily="18" charset="0"/>
                        <a:sym typeface="Symbol" panose="05050102010706020507" pitchFamily="18" charset="2"/>
                      </a:rPr>
                      <m:t> </m:t>
                    </m:r>
                    <m:r>
                      <m:rPr>
                        <m:sty m:val="p"/>
                      </m:rPr>
                      <a:rPr lang="hr-HR" sz="1800" b="0" i="0" dirty="0" smtClean="0">
                        <a:solidFill>
                          <a:schemeClr val="tx1"/>
                        </a:solidFill>
                        <a:latin typeface="Cambria Math" panose="02040503050406030204" pitchFamily="18" charset="0"/>
                        <a:sym typeface="Symbol" panose="05050102010706020507" pitchFamily="18" charset="2"/>
                      </a:rPr>
                      <m:t>potencijal</m:t>
                    </m:r>
                  </m:oMath>
                </a14:m>
                <a:r>
                  <a:rPr lang="hr-HR" sz="1800" dirty="0">
                    <a:solidFill>
                      <a:schemeClr val="tx1"/>
                    </a:solidFill>
                    <a:latin typeface="UniZgLight" panose="02000503000000020003" pitchFamily="50" charset="-18"/>
                  </a:rPr>
                  <a:t> komponente </a:t>
                </a:r>
                <a:r>
                  <a:rPr lang="hr-HR" sz="1800" i="1" dirty="0">
                    <a:solidFill>
                      <a:schemeClr val="tx1"/>
                    </a:solidFill>
                    <a:latin typeface="UniZgLight" panose="02000503000000020003" pitchFamily="50" charset="-18"/>
                  </a:rPr>
                  <a:t>i</a:t>
                </a:r>
              </a:p>
              <a:p>
                <a:r>
                  <a:rPr lang="hr-HR" sz="1800" dirty="0">
                    <a:solidFill>
                      <a:schemeClr val="tx1"/>
                    </a:solidFill>
                    <a:latin typeface="UniZgLight" panose="02000503000000020003" pitchFamily="50" charset="-18"/>
                  </a:rPr>
                  <a:t>Za RO desalinaciju primijenjeni tlak </a:t>
                </a:r>
                <a:r>
                  <a:rPr lang="hr-HR" sz="1800" dirty="0" smtClean="0">
                    <a:solidFill>
                      <a:schemeClr val="tx1"/>
                    </a:solidFill>
                    <a:latin typeface="UniZgLight" panose="02000503000000020003" pitchFamily="50" charset="-18"/>
                  </a:rPr>
                  <a:t>protiskuje vodu </a:t>
                </a:r>
                <a:r>
                  <a:rPr lang="hr-HR" sz="1800" dirty="0">
                    <a:solidFill>
                      <a:schemeClr val="tx1"/>
                    </a:solidFill>
                    <a:latin typeface="UniZgLight" panose="02000503000000020003" pitchFamily="50" charset="-18"/>
                  </a:rPr>
                  <a:t>kroz membranu </a:t>
                </a:r>
                <a:r>
                  <a:rPr lang="hr-HR" sz="1800" dirty="0" smtClean="0">
                    <a:solidFill>
                      <a:schemeClr val="tx1"/>
                    </a:solidFill>
                    <a:latin typeface="UniZgLight" panose="02000503000000020003" pitchFamily="50" charset="-18"/>
                  </a:rPr>
                  <a:t>pa se  </a:t>
                </a:r>
                <a:r>
                  <a:rPr lang="hr-HR" sz="1800" dirty="0" err="1" smtClean="0">
                    <a:solidFill>
                      <a:schemeClr val="tx1"/>
                    </a:solidFill>
                    <a:latin typeface="UniZgLight" panose="02000503000000020003" pitchFamily="50" charset="-18"/>
                  </a:rPr>
                  <a:t>jedn</a:t>
                </a:r>
                <a:r>
                  <a:rPr lang="hr-HR" sz="1800" dirty="0" smtClean="0">
                    <a:solidFill>
                      <a:schemeClr val="tx1"/>
                    </a:solidFill>
                    <a:latin typeface="UniZgLight" panose="02000503000000020003" pitchFamily="50" charset="-18"/>
                  </a:rPr>
                  <a:t>. </a:t>
                </a:r>
                <a:r>
                  <a:rPr lang="hr-HR" sz="1800" dirty="0">
                    <a:solidFill>
                      <a:schemeClr val="tx1"/>
                    </a:solidFill>
                    <a:latin typeface="UniZgLight" panose="02000503000000020003" pitchFamily="50" charset="-18"/>
                  </a:rPr>
                  <a:t>13 pojednostavljuje izostavljanjem doprinosa električnog potencijala i prelazi u oblik </a:t>
                </a:r>
                <a:r>
                  <a:rPr lang="hr-HR" sz="1800" u="sng" dirty="0">
                    <a:solidFill>
                      <a:schemeClr val="tx1"/>
                    </a:solidFill>
                    <a:latin typeface="UniZgLight" panose="02000503000000020003" pitchFamily="50" charset="-18"/>
                  </a:rPr>
                  <a:t>kemijskog potencijala vode</a:t>
                </a:r>
              </a:p>
              <a:p>
                <a:r>
                  <a:rPr lang="hr-HR" sz="1800" i="1" dirty="0">
                    <a:solidFill>
                      <a:schemeClr val="tx1"/>
                    </a:solidFill>
                    <a:latin typeface="UniZgLight" panose="02000503000000020003" pitchFamily="50" charset="-18"/>
                    <a:sym typeface="Symbol" panose="05050102010706020507" pitchFamily="18" charset="2"/>
                  </a:rPr>
                  <a:t></a:t>
                </a:r>
                <a:r>
                  <a:rPr lang="hr-HR" sz="1800" baseline="-25000" dirty="0">
                    <a:solidFill>
                      <a:schemeClr val="tx1"/>
                    </a:solidFill>
                    <a:latin typeface="UniZgLight" panose="02000503000000020003" pitchFamily="50" charset="-18"/>
                    <a:sym typeface="Symbol" panose="05050102010706020507" pitchFamily="18" charset="2"/>
                  </a:rPr>
                  <a:t>w</a:t>
                </a:r>
                <a:r>
                  <a:rPr lang="hr-HR" sz="1800" dirty="0">
                    <a:solidFill>
                      <a:schemeClr val="tx1"/>
                    </a:solidFill>
                    <a:latin typeface="UniZgLight" panose="02000503000000020003" pitchFamily="50" charset="-18"/>
                    <a:sym typeface="Symbol" panose="05050102010706020507" pitchFamily="18" charset="2"/>
                  </a:rPr>
                  <a:t>= </a:t>
                </a:r>
                <a14:m>
                  <m:oMath xmlns:m="http://schemas.openxmlformats.org/officeDocument/2006/math">
                    <m:sSubSup>
                      <m:sSubSupPr>
                        <m:ctrlPr>
                          <a:rPr lang="hr-HR" sz="1800" i="1" dirty="0" smtClean="0">
                            <a:solidFill>
                              <a:schemeClr val="tx1"/>
                            </a:solidFill>
                            <a:latin typeface="Cambria Math" panose="02040503050406030204" pitchFamily="18" charset="0"/>
                            <a:sym typeface="Symbol" panose="05050102010706020507" pitchFamily="18" charset="2"/>
                          </a:rPr>
                        </m:ctrlPr>
                      </m:sSubSupPr>
                      <m:e>
                        <m:r>
                          <a:rPr lang="hr-HR" sz="1800" i="1" dirty="0" smtClean="0">
                            <a:solidFill>
                              <a:schemeClr val="tx1"/>
                            </a:solidFill>
                            <a:latin typeface="Cambria Math" panose="02040503050406030204" pitchFamily="18" charset="0"/>
                            <a:sym typeface="Symbol" panose="05050102010706020507" pitchFamily="18" charset="2"/>
                          </a:rPr>
                          <m:t></m:t>
                        </m:r>
                      </m:e>
                      <m:sub>
                        <m:r>
                          <m:rPr>
                            <m:sty m:val="p"/>
                          </m:rPr>
                          <a:rPr lang="hr-HR" sz="1800" b="0" i="0" dirty="0" smtClean="0">
                            <a:solidFill>
                              <a:schemeClr val="tx1"/>
                            </a:solidFill>
                            <a:latin typeface="Cambria Math" panose="02040503050406030204" pitchFamily="18" charset="0"/>
                            <a:sym typeface="Symbol" panose="05050102010706020507" pitchFamily="18" charset="2"/>
                          </a:rPr>
                          <m:t>w</m:t>
                        </m:r>
                      </m:sub>
                      <m:sup>
                        <m:r>
                          <a:rPr lang="hr-HR" sz="1800" i="1" dirty="0" smtClean="0">
                            <a:solidFill>
                              <a:schemeClr val="tx1"/>
                            </a:solidFill>
                            <a:latin typeface="Cambria Math" panose="02040503050406030204" pitchFamily="18" charset="0"/>
                            <a:sym typeface="Symbol" panose="05050102010706020507" pitchFamily="18" charset="2"/>
                          </a:rPr>
                          <m:t></m:t>
                        </m:r>
                      </m:sup>
                    </m:sSubSup>
                  </m:oMath>
                </a14:m>
                <a:r>
                  <a:rPr lang="hr-HR" sz="1800" dirty="0">
                    <a:solidFill>
                      <a:schemeClr val="tx1"/>
                    </a:solidFill>
                    <a:latin typeface="UniZgLight" panose="02000503000000020003" pitchFamily="50" charset="-18"/>
                  </a:rPr>
                  <a:t> + </a:t>
                </a:r>
                <a:r>
                  <a:rPr lang="hr-HR" sz="1800" i="1" dirty="0">
                    <a:solidFill>
                      <a:schemeClr val="tx1"/>
                    </a:solidFill>
                    <a:latin typeface="UniZgLight" panose="02000503000000020003" pitchFamily="50" charset="-18"/>
                  </a:rPr>
                  <a:t>RT</a:t>
                </a:r>
                <a14:m>
                  <m:oMath xmlns:m="http://schemas.openxmlformats.org/officeDocument/2006/math">
                    <m:func>
                      <m:funcPr>
                        <m:ctrlPr>
                          <a:rPr lang="hr-HR" sz="1800" i="1">
                            <a:solidFill>
                              <a:schemeClr val="tx1"/>
                            </a:solidFill>
                            <a:latin typeface="Cambria Math" panose="02040503050406030204" pitchFamily="18" charset="0"/>
                          </a:rPr>
                        </m:ctrlPr>
                      </m:funcPr>
                      <m:fName>
                        <m:r>
                          <a:rPr lang="hr-HR" sz="1800">
                            <a:solidFill>
                              <a:schemeClr val="tx1"/>
                            </a:solidFill>
                            <a:latin typeface="Cambria Math" panose="02040503050406030204" pitchFamily="18" charset="0"/>
                          </a:rPr>
                          <m:t>  </m:t>
                        </m:r>
                        <m:r>
                          <m:rPr>
                            <m:sty m:val="p"/>
                          </m:rPr>
                          <a:rPr lang="hr-HR" sz="1800">
                            <a:solidFill>
                              <a:schemeClr val="tx1"/>
                            </a:solidFill>
                            <a:latin typeface="Cambria Math" panose="02040503050406030204" pitchFamily="18" charset="0"/>
                          </a:rPr>
                          <m:t>ln</m:t>
                        </m:r>
                      </m:fName>
                      <m:e>
                        <m:r>
                          <a:rPr lang="hr-HR" sz="1800" i="1">
                            <a:solidFill>
                              <a:schemeClr val="tx1"/>
                            </a:solidFill>
                            <a:latin typeface="Cambria Math" panose="02040503050406030204" pitchFamily="18" charset="0"/>
                          </a:rPr>
                          <m:t>(</m:t>
                        </m:r>
                        <m:r>
                          <a:rPr lang="hr-HR" sz="1800" i="1">
                            <a:solidFill>
                              <a:schemeClr val="tx1"/>
                            </a:solidFill>
                            <a:latin typeface="Cambria Math" panose="02040503050406030204" pitchFamily="18" charset="0"/>
                          </a:rPr>
                          <m:t>𝑥</m:t>
                        </m:r>
                        <m:r>
                          <m:rPr>
                            <m:sty m:val="p"/>
                          </m:rPr>
                          <a:rPr lang="hr-HR" sz="1800" baseline="-25000">
                            <a:solidFill>
                              <a:schemeClr val="tx1"/>
                            </a:solidFill>
                            <a:latin typeface="Cambria Math" panose="02040503050406030204" pitchFamily="18" charset="0"/>
                          </a:rPr>
                          <m:t>i</m:t>
                        </m:r>
                        <m:r>
                          <a:rPr lang="hr-HR" sz="1800" i="1">
                            <a:solidFill>
                              <a:schemeClr val="tx1"/>
                            </a:solidFill>
                            <a:latin typeface="Cambria Math" panose="02040503050406030204" pitchFamily="18" charset="0"/>
                          </a:rPr>
                          <m:t>)</m:t>
                        </m:r>
                      </m:e>
                    </m:func>
                  </m:oMath>
                </a14:m>
                <a:r>
                  <a:rPr lang="hr-HR" sz="1800" dirty="0">
                    <a:solidFill>
                      <a:schemeClr val="tx1"/>
                    </a:solidFill>
                    <a:latin typeface="UniZgLight" panose="02000503000000020003" pitchFamily="50" charset="-18"/>
                  </a:rPr>
                  <a:t> + </a:t>
                </a:r>
                <a:r>
                  <a:rPr lang="hr-HR" sz="1800" i="1" dirty="0">
                    <a:solidFill>
                      <a:schemeClr val="tx1"/>
                    </a:solidFill>
                    <a:latin typeface="UniZgLight" panose="02000503000000020003" pitchFamily="50" charset="-18"/>
                  </a:rPr>
                  <a:t>V</a:t>
                </a:r>
                <a:r>
                  <a:rPr lang="hr-HR" sz="1800" baseline="-25000" dirty="0">
                    <a:solidFill>
                      <a:schemeClr val="tx1"/>
                    </a:solidFill>
                    <a:latin typeface="UniZgLight" panose="02000503000000020003" pitchFamily="50" charset="-18"/>
                  </a:rPr>
                  <a:t>m,w </a:t>
                </a:r>
                <a:r>
                  <a:rPr lang="hr-HR" sz="1800" dirty="0">
                    <a:solidFill>
                      <a:schemeClr val="tx1"/>
                    </a:solidFill>
                    <a:latin typeface="UniZgLight" panose="02000503000000020003" pitchFamily="50" charset="-18"/>
                  </a:rPr>
                  <a:t>(</a:t>
                </a:r>
                <a:r>
                  <a:rPr lang="hr-HR" sz="1800" i="1" dirty="0">
                    <a:solidFill>
                      <a:schemeClr val="tx1"/>
                    </a:solidFill>
                    <a:latin typeface="UniZgLight" panose="02000503000000020003" pitchFamily="50" charset="-18"/>
                  </a:rPr>
                  <a:t>P </a:t>
                </a:r>
                <a:r>
                  <a:rPr lang="hr-HR" sz="1800" dirty="0">
                    <a:solidFill>
                      <a:schemeClr val="tx1"/>
                    </a:solidFill>
                    <a:latin typeface="UniZgLight" panose="02000503000000020003" pitchFamily="50" charset="-18"/>
                  </a:rPr>
                  <a:t>- </a:t>
                </a:r>
                <a:r>
                  <a:rPr lang="hr-HR" sz="1800" i="1" dirty="0">
                    <a:solidFill>
                      <a:schemeClr val="tx1"/>
                    </a:solidFill>
                    <a:latin typeface="UniZgLight" panose="02000503000000020003" pitchFamily="50" charset="-18"/>
                  </a:rPr>
                  <a:t>P </a:t>
                </a:r>
                <a:r>
                  <a:rPr lang="hr-HR" sz="1800" baseline="30000" dirty="0">
                    <a:solidFill>
                      <a:schemeClr val="tx1"/>
                    </a:solidFill>
                    <a:latin typeface="UniZgLight" panose="02000503000000020003" pitchFamily="50" charset="-18"/>
                    <a:sym typeface="Symbol" panose="05050102010706020507" pitchFamily="18" charset="2"/>
                  </a:rPr>
                  <a:t></a:t>
                </a:r>
                <a:r>
                  <a:rPr lang="hr-HR" sz="1800" dirty="0">
                    <a:solidFill>
                      <a:schemeClr val="tx1"/>
                    </a:solidFill>
                    <a:latin typeface="UniZgLight" panose="02000503000000020003" pitchFamily="50" charset="-18"/>
                    <a:sym typeface="Symbol" panose="05050102010706020507" pitchFamily="18" charset="2"/>
                  </a:rPr>
                  <a:t>) 					(14)</a:t>
                </a:r>
              </a:p>
              <a:p>
                <a:r>
                  <a:rPr lang="hr-HR" sz="1800" dirty="0">
                    <a:solidFill>
                      <a:schemeClr val="tx1"/>
                    </a:solidFill>
                    <a:latin typeface="UniZgLight" panose="02000503000000020003" pitchFamily="50" charset="-18"/>
                  </a:rPr>
                  <a:t>gdje su: </a:t>
                </a:r>
                <a:r>
                  <a:rPr lang="hr-HR" sz="1800" i="1" dirty="0">
                    <a:solidFill>
                      <a:schemeClr val="tx1"/>
                    </a:solidFill>
                    <a:latin typeface="UniZgLight" panose="02000503000000020003" pitchFamily="50" charset="-18"/>
                    <a:sym typeface="Symbol" panose="05050102010706020507" pitchFamily="18" charset="2"/>
                  </a:rPr>
                  <a:t></a:t>
                </a:r>
                <a:r>
                  <a:rPr lang="hr-HR" sz="1800" baseline="-25000" dirty="0">
                    <a:solidFill>
                      <a:schemeClr val="tx1"/>
                    </a:solidFill>
                    <a:latin typeface="UniZgLight" panose="02000503000000020003" pitchFamily="50" charset="-18"/>
                    <a:sym typeface="Symbol" panose="05050102010706020507" pitchFamily="18" charset="2"/>
                  </a:rPr>
                  <a:t>w </a:t>
                </a:r>
                <a14:m>
                  <m:oMath xmlns:m="http://schemas.openxmlformats.org/officeDocument/2006/math">
                    <m:r>
                      <a:rPr lang="hr-HR" sz="1800" b="0" i="0" dirty="0" smtClean="0">
                        <a:solidFill>
                          <a:schemeClr val="tx1"/>
                        </a:solidFill>
                        <a:latin typeface="Cambria Math" panose="02040503050406030204" pitchFamily="18" charset="0"/>
                      </a:rPr>
                      <m:t> </m:t>
                    </m:r>
                    <m:r>
                      <m:rPr>
                        <m:sty m:val="p"/>
                      </m:rPr>
                      <a:rPr lang="hr-HR" sz="1800" b="0" i="0" dirty="0" smtClean="0">
                        <a:solidFill>
                          <a:schemeClr val="tx1"/>
                        </a:solidFill>
                        <a:latin typeface="Cambria Math" panose="02040503050406030204" pitchFamily="18" charset="0"/>
                      </a:rPr>
                      <m:t>i</m:t>
                    </m:r>
                    <m:r>
                      <a:rPr lang="hr-HR" sz="1800" b="0" i="0" dirty="0" smtClean="0">
                        <a:solidFill>
                          <a:schemeClr val="tx1"/>
                        </a:solidFill>
                        <a:latin typeface="Cambria Math" panose="02040503050406030204" pitchFamily="18" charset="0"/>
                      </a:rPr>
                      <m:t> </m:t>
                    </m:r>
                    <m:sSubSup>
                      <m:sSubSupPr>
                        <m:ctrlPr>
                          <a:rPr lang="hr-HR" sz="1800" i="1" dirty="0">
                            <a:solidFill>
                              <a:schemeClr val="tx1"/>
                            </a:solidFill>
                            <a:latin typeface="Cambria Math" panose="02040503050406030204" pitchFamily="18" charset="0"/>
                          </a:rPr>
                        </m:ctrlPr>
                      </m:sSubSupPr>
                      <m:e>
                        <m:r>
                          <a:rPr lang="hr-HR" sz="1800" i="1" dirty="0">
                            <a:solidFill>
                              <a:schemeClr val="tx1"/>
                            </a:solidFill>
                            <a:latin typeface="Cambria Math" panose="02040503050406030204" pitchFamily="18" charset="0"/>
                            <a:sym typeface="Symbol" panose="05050102010706020507" pitchFamily="18" charset="2"/>
                          </a:rPr>
                          <m:t></m:t>
                        </m:r>
                      </m:e>
                      <m:sub>
                        <m:r>
                          <m:rPr>
                            <m:sty m:val="p"/>
                          </m:rPr>
                          <a:rPr lang="hr-HR" sz="1800" b="0" i="0" dirty="0" smtClean="0">
                            <a:solidFill>
                              <a:schemeClr val="tx1"/>
                            </a:solidFill>
                            <a:latin typeface="Cambria Math" panose="02040503050406030204" pitchFamily="18" charset="0"/>
                          </a:rPr>
                          <m:t>w</m:t>
                        </m:r>
                      </m:sub>
                      <m:sup>
                        <m:r>
                          <a:rPr lang="hr-HR" sz="1800" i="1" dirty="0">
                            <a:solidFill>
                              <a:schemeClr val="tx1"/>
                            </a:solidFill>
                            <a:latin typeface="Cambria Math" panose="02040503050406030204" pitchFamily="18" charset="0"/>
                            <a:sym typeface="Symbol" panose="05050102010706020507" pitchFamily="18" charset="2"/>
                          </a:rPr>
                          <m:t></m:t>
                        </m:r>
                      </m:sup>
                    </m:sSubSup>
                  </m:oMath>
                </a14:m>
                <a:r>
                  <a:rPr lang="hr-HR" sz="1800" dirty="0">
                    <a:solidFill>
                      <a:schemeClr val="tx1"/>
                    </a:solidFill>
                    <a:latin typeface="UniZgLight" panose="02000503000000020003" pitchFamily="50" charset="-18"/>
                  </a:rPr>
                  <a:t> </a:t>
                </a:r>
                <a:r>
                  <a:rPr lang="hr-HR" sz="1800" dirty="0" smtClean="0">
                    <a:solidFill>
                      <a:schemeClr val="tx1"/>
                    </a:solidFill>
                    <a:latin typeface="UniZgLight" panose="02000503000000020003" pitchFamily="50" charset="-18"/>
                  </a:rPr>
                  <a:t>kemijski, odnosno </a:t>
                </a:r>
                <a:r>
                  <a:rPr lang="hr-HR" sz="1800" dirty="0">
                    <a:solidFill>
                      <a:schemeClr val="tx1"/>
                    </a:solidFill>
                    <a:latin typeface="UniZgLight" panose="02000503000000020003" pitchFamily="50" charset="-18"/>
                  </a:rPr>
                  <a:t>standardni potencijal vode</a:t>
                </a:r>
              </a:p>
              <a:p>
                <a:r>
                  <a:rPr lang="hr-HR" sz="1800" dirty="0">
                    <a:solidFill>
                      <a:schemeClr val="tx1"/>
                    </a:solidFill>
                    <a:latin typeface="UniZgLight" panose="02000503000000020003" pitchFamily="50" charset="-18"/>
                    <a:sym typeface="Symbol" panose="05050102010706020507" pitchFamily="18" charset="2"/>
                  </a:rPr>
                  <a:t>Kemijski potencijal vode mora biti isti s obje strane polupropusne membrane da bi se zadovoljila </a:t>
                </a:r>
                <a:r>
                  <a:rPr lang="hr-HR" sz="1800" dirty="0" smtClean="0">
                    <a:solidFill>
                      <a:schemeClr val="tx1"/>
                    </a:solidFill>
                    <a:latin typeface="UniZgLight" panose="02000503000000020003" pitchFamily="50" charset="-18"/>
                    <a:sym typeface="Symbol" panose="05050102010706020507" pitchFamily="18" charset="2"/>
                  </a:rPr>
                  <a:t>ravnoteža: </a:t>
                </a:r>
                <a:r>
                  <a:rPr lang="hr-HR" sz="1800" i="1" dirty="0" smtClean="0">
                    <a:solidFill>
                      <a:schemeClr val="tx1"/>
                    </a:solidFill>
                    <a:latin typeface="UniZgLight" panose="02000503000000020003" pitchFamily="50" charset="-18"/>
                    <a:sym typeface="Symbol" panose="05050102010706020507" pitchFamily="18" charset="2"/>
                  </a:rPr>
                  <a:t></a:t>
                </a:r>
                <a:r>
                  <a:rPr lang="hr-HR" sz="1800" baseline="-25000" dirty="0" smtClean="0">
                    <a:solidFill>
                      <a:schemeClr val="tx1"/>
                    </a:solidFill>
                    <a:latin typeface="UniZgLight" panose="02000503000000020003" pitchFamily="50" charset="-18"/>
                    <a:sym typeface="Symbol" panose="05050102010706020507" pitchFamily="18" charset="2"/>
                  </a:rPr>
                  <a:t>w</a:t>
                </a:r>
                <a:r>
                  <a:rPr lang="hr-HR" sz="1800" dirty="0" smtClean="0">
                    <a:solidFill>
                      <a:schemeClr val="tx1"/>
                    </a:solidFill>
                    <a:latin typeface="UniZgLight" panose="02000503000000020003" pitchFamily="50" charset="-18"/>
                    <a:sym typeface="Symbol" panose="05050102010706020507" pitchFamily="18" charset="2"/>
                  </a:rPr>
                  <a:t>=0,  pri uvjetima </a:t>
                </a:r>
                <a:r>
                  <a:rPr lang="hr-HR" sz="1800" dirty="0" err="1" smtClean="0">
                    <a:solidFill>
                      <a:schemeClr val="tx1"/>
                    </a:solidFill>
                    <a:latin typeface="UniZgLight" panose="02000503000000020003" pitchFamily="50" charset="-18"/>
                    <a:sym typeface="Symbol" panose="05050102010706020507" pitchFamily="18" charset="2"/>
                  </a:rPr>
                  <a:t>konst</a:t>
                </a:r>
                <a:r>
                  <a:rPr lang="hr-HR" sz="1800" dirty="0" smtClean="0">
                    <a:solidFill>
                      <a:schemeClr val="tx1"/>
                    </a:solidFill>
                    <a:latin typeface="UniZgLight" panose="02000503000000020003" pitchFamily="50" charset="-18"/>
                    <a:sym typeface="Symbol" panose="05050102010706020507" pitchFamily="18" charset="2"/>
                  </a:rPr>
                  <a:t>. </a:t>
                </a:r>
                <a:r>
                  <a:rPr lang="hr-HR" sz="1800" i="1" dirty="0" smtClean="0">
                    <a:solidFill>
                      <a:schemeClr val="tx1"/>
                    </a:solidFill>
                    <a:latin typeface="UniZgLight" panose="02000503000000020003" pitchFamily="50" charset="-18"/>
                    <a:sym typeface="Symbol" panose="05050102010706020507" pitchFamily="18" charset="2"/>
                  </a:rPr>
                  <a:t>T</a:t>
                </a:r>
                <a:r>
                  <a:rPr lang="hr-HR" sz="1800" dirty="0" smtClean="0">
                    <a:solidFill>
                      <a:schemeClr val="tx1"/>
                    </a:solidFill>
                    <a:latin typeface="UniZgLight" panose="02000503000000020003" pitchFamily="50" charset="-18"/>
                    <a:sym typeface="Symbol" panose="05050102010706020507" pitchFamily="18" charset="2"/>
                  </a:rPr>
                  <a:t>  i </a:t>
                </a:r>
                <a:r>
                  <a:rPr lang="hr-HR" sz="1800" dirty="0" err="1" smtClean="0">
                    <a:solidFill>
                      <a:schemeClr val="tx1"/>
                    </a:solidFill>
                    <a:latin typeface="UniZgLight" panose="02000503000000020003" pitchFamily="50" charset="-18"/>
                    <a:sym typeface="Symbol" panose="05050102010706020507" pitchFamily="18" charset="2"/>
                  </a:rPr>
                  <a:t>nestlačivosti</a:t>
                </a:r>
                <a:r>
                  <a:rPr lang="hr-HR" sz="1800" dirty="0" smtClean="0">
                    <a:solidFill>
                      <a:schemeClr val="tx1"/>
                    </a:solidFill>
                    <a:latin typeface="UniZgLight" panose="02000503000000020003" pitchFamily="50" charset="-18"/>
                    <a:sym typeface="Symbol" panose="05050102010706020507" pitchFamily="18" charset="2"/>
                  </a:rPr>
                  <a:t> čiste vode na lijevoj strani membrane</a:t>
                </a:r>
                <a:endParaRPr lang="hr-HR" sz="1800" dirty="0">
                  <a:solidFill>
                    <a:schemeClr val="tx1"/>
                  </a:solidFill>
                  <a:latin typeface="UniZgLight" panose="02000503000000020003" pitchFamily="50" charset="-18"/>
                  <a:sym typeface="Symbol" panose="05050102010706020507" pitchFamily="18" charset="2"/>
                </a:endParaRPr>
              </a:p>
              <a:p>
                <a:pPr marL="0" indent="0">
                  <a:buNone/>
                </a:pPr>
                <a:endParaRPr lang="hr-HR" sz="1800" dirty="0">
                  <a:solidFill>
                    <a:schemeClr val="tx1"/>
                  </a:solidFill>
                  <a:latin typeface="UniZgLight" panose="02000503000000020003" pitchFamily="50" charset="-18"/>
                  <a:sym typeface="Symbol" panose="05050102010706020507" pitchFamily="18" charset="2"/>
                </a:endParaRPr>
              </a:p>
              <a:p>
                <a:endParaRPr lang="hr-HR" sz="1800" dirty="0" smtClean="0">
                  <a:solidFill>
                    <a:schemeClr val="tx1"/>
                  </a:solidFill>
                  <a:latin typeface="UniZgLight" panose="02000503000000020003" pitchFamily="50" charset="-18"/>
                  <a:sym typeface="Symbol" panose="05050102010706020507" pitchFamily="18" charset="2"/>
                </a:endParaRPr>
              </a:p>
              <a:p>
                <a:endParaRPr lang="hr-HR" sz="1800" dirty="0" smtClean="0">
                  <a:solidFill>
                    <a:schemeClr val="tx1"/>
                  </a:solidFill>
                  <a:latin typeface="UniZgLight" panose="02000503000000020003" pitchFamily="50" charset="-18"/>
                  <a:sym typeface="Symbol" panose="05050102010706020507" pitchFamily="18" charset="2"/>
                </a:endParaRPr>
              </a:p>
              <a:p>
                <a:r>
                  <a:rPr lang="hr-HR" sz="1800" dirty="0" smtClean="0">
                    <a:solidFill>
                      <a:schemeClr val="tx1"/>
                    </a:solidFill>
                    <a:latin typeface="UniZgLight" panose="02000503000000020003" pitchFamily="50" charset="-18"/>
                    <a:sym typeface="Symbol" panose="05050102010706020507" pitchFamily="18" charset="2"/>
                  </a:rPr>
                  <a:t>Da </a:t>
                </a:r>
                <a:r>
                  <a:rPr lang="hr-HR" sz="1800" dirty="0">
                    <a:solidFill>
                      <a:schemeClr val="tx1"/>
                    </a:solidFill>
                    <a:latin typeface="UniZgLight" panose="02000503000000020003" pitchFamily="50" charset="-18"/>
                    <a:sym typeface="Symbol" panose="05050102010706020507" pitchFamily="18" charset="2"/>
                  </a:rPr>
                  <a:t>bi se održala ravnoteža, osmotski tlak balansira (uravnotežava) razliku u  aktivitetu vode kroz membranu</a:t>
                </a:r>
              </a:p>
              <a:p>
                <a:r>
                  <a:rPr lang="hr-HR" sz="1800" dirty="0">
                    <a:solidFill>
                      <a:schemeClr val="tx1"/>
                    </a:solidFill>
                    <a:latin typeface="UniZgLight" panose="02000503000000020003" pitchFamily="50" charset="-18"/>
                    <a:sym typeface="Symbol" panose="05050102010706020507" pitchFamily="18" charset="2"/>
                  </a:rPr>
                  <a:t>Primjenom jedn. 14 i postavljanjem jednakosti između kemijskog potencijala otopina ulazne struje i permeata, osmotski tlak se može definirati kao</a:t>
                </a:r>
              </a:p>
              <a:p>
                <a:pPr lvl="1"/>
                <a14:m>
                  <m:oMath xmlns:m="http://schemas.openxmlformats.org/officeDocument/2006/math">
                    <m:r>
                      <a:rPr lang="el-GR" sz="2000" i="1">
                        <a:solidFill>
                          <a:schemeClr val="tx1"/>
                        </a:solidFill>
                        <a:latin typeface="Cambria Math" panose="02040503050406030204" pitchFamily="18" charset="0"/>
                        <a:sym typeface="Symbol" panose="05050102010706020507" pitchFamily="18" charset="2"/>
                      </a:rPr>
                      <m:t>𝜋</m:t>
                    </m:r>
                    <m:r>
                      <a:rPr lang="hr-HR" sz="2000" i="1" smtClean="0">
                        <a:solidFill>
                          <a:schemeClr val="tx1"/>
                        </a:solidFill>
                        <a:latin typeface="Cambria Math" panose="02040503050406030204" pitchFamily="18" charset="0"/>
                        <a:sym typeface="Symbol" panose="05050102010706020507" pitchFamily="18" charset="2"/>
                      </a:rPr>
                      <m:t>=</m:t>
                    </m:r>
                    <m:r>
                      <a:rPr lang="hr-HR" sz="2000" b="0" i="1" smtClean="0">
                        <a:solidFill>
                          <a:schemeClr val="tx1"/>
                        </a:solidFill>
                        <a:latin typeface="Cambria Math" panose="02040503050406030204" pitchFamily="18" charset="0"/>
                        <a:sym typeface="Symbol" panose="05050102010706020507" pitchFamily="18" charset="2"/>
                      </a:rPr>
                      <m:t>−</m:t>
                    </m:r>
                    <m:f>
                      <m:fPr>
                        <m:ctrlPr>
                          <a:rPr lang="hr-HR" sz="2000" b="0" i="1" smtClean="0">
                            <a:solidFill>
                              <a:schemeClr val="tx1"/>
                            </a:solidFill>
                            <a:latin typeface="Cambria Math" panose="02040503050406030204" pitchFamily="18" charset="0"/>
                            <a:sym typeface="Symbol" panose="05050102010706020507" pitchFamily="18" charset="2"/>
                          </a:rPr>
                        </m:ctrlPr>
                      </m:fPr>
                      <m:num>
                        <m:r>
                          <a:rPr lang="hr-HR" sz="2000" b="0" i="1" smtClean="0">
                            <a:solidFill>
                              <a:schemeClr val="tx1"/>
                            </a:solidFill>
                            <a:latin typeface="Cambria Math" panose="02040503050406030204" pitchFamily="18" charset="0"/>
                            <a:sym typeface="Symbol" panose="05050102010706020507" pitchFamily="18" charset="2"/>
                          </a:rPr>
                          <m:t>𝑅𝑇𝑙𝑛</m:t>
                        </m:r>
                        <m:d>
                          <m:dPr>
                            <m:ctrlPr>
                              <a:rPr lang="hr-HR" sz="2000" b="0" i="1" smtClean="0">
                                <a:solidFill>
                                  <a:schemeClr val="tx1"/>
                                </a:solidFill>
                                <a:latin typeface="Cambria Math" panose="02040503050406030204" pitchFamily="18" charset="0"/>
                                <a:sym typeface="Symbol" panose="05050102010706020507" pitchFamily="18" charset="2"/>
                              </a:rPr>
                            </m:ctrlPr>
                          </m:dPr>
                          <m:e>
                            <m:r>
                              <a:rPr lang="hr-HR" sz="2000" b="0" i="1" smtClean="0">
                                <a:solidFill>
                                  <a:schemeClr val="tx1"/>
                                </a:solidFill>
                                <a:latin typeface="Cambria Math" panose="02040503050406030204" pitchFamily="18" charset="0"/>
                                <a:sym typeface="Symbol" panose="05050102010706020507" pitchFamily="18" charset="2"/>
                              </a:rPr>
                              <m:t>𝑥</m:t>
                            </m:r>
                            <m:r>
                              <m:rPr>
                                <m:sty m:val="p"/>
                              </m:rPr>
                              <a:rPr lang="hr-HR" sz="2000" b="0" i="0" baseline="-25000" smtClean="0">
                                <a:solidFill>
                                  <a:schemeClr val="tx1"/>
                                </a:solidFill>
                                <a:latin typeface="Cambria Math" panose="02040503050406030204" pitchFamily="18" charset="0"/>
                                <a:sym typeface="Symbol" panose="05050102010706020507" pitchFamily="18" charset="2"/>
                              </a:rPr>
                              <m:t>w</m:t>
                            </m:r>
                          </m:e>
                        </m:d>
                      </m:num>
                      <m:den>
                        <m:r>
                          <a:rPr lang="hr-HR" sz="2000" b="0" i="1" smtClean="0">
                            <a:solidFill>
                              <a:schemeClr val="tx1"/>
                            </a:solidFill>
                            <a:latin typeface="Cambria Math" panose="02040503050406030204" pitchFamily="18" charset="0"/>
                            <a:sym typeface="Symbol" panose="05050102010706020507" pitchFamily="18" charset="2"/>
                          </a:rPr>
                          <m:t>𝑉</m:t>
                        </m:r>
                        <m:r>
                          <a:rPr lang="hr-HR" sz="2000" b="0" i="1" baseline="-25000" smtClean="0">
                            <a:solidFill>
                              <a:schemeClr val="tx1"/>
                            </a:solidFill>
                            <a:latin typeface="Cambria Math" panose="02040503050406030204" pitchFamily="18" charset="0"/>
                            <a:sym typeface="Symbol" panose="05050102010706020507" pitchFamily="18" charset="2"/>
                          </a:rPr>
                          <m:t>𝑚</m:t>
                        </m:r>
                        <m:r>
                          <a:rPr lang="hr-HR" sz="2000" b="0" i="1" baseline="-25000" smtClean="0">
                            <a:solidFill>
                              <a:schemeClr val="tx1"/>
                            </a:solidFill>
                            <a:latin typeface="Cambria Math" panose="02040503050406030204" pitchFamily="18" charset="0"/>
                            <a:sym typeface="Symbol" panose="05050102010706020507" pitchFamily="18" charset="2"/>
                          </a:rPr>
                          <m:t>,</m:t>
                        </m:r>
                        <m:r>
                          <m:rPr>
                            <m:sty m:val="p"/>
                          </m:rPr>
                          <a:rPr lang="hr-HR" sz="2000" b="0" i="0" baseline="-25000" smtClean="0">
                            <a:solidFill>
                              <a:schemeClr val="tx1"/>
                            </a:solidFill>
                            <a:latin typeface="Cambria Math" panose="02040503050406030204" pitchFamily="18" charset="0"/>
                            <a:sym typeface="Symbol" panose="05050102010706020507" pitchFamily="18" charset="2"/>
                          </a:rPr>
                          <m:t>w</m:t>
                        </m:r>
                      </m:den>
                    </m:f>
                    <m:r>
                      <a:rPr lang="hr-HR" sz="2000" b="0" i="0" baseline="-25000" smtClean="0">
                        <a:solidFill>
                          <a:schemeClr val="tx1"/>
                        </a:solidFill>
                        <a:latin typeface="Cambria Math" panose="02040503050406030204" pitchFamily="18" charset="0"/>
                        <a:sym typeface="Symbol" panose="05050102010706020507" pitchFamily="18" charset="2"/>
                      </a:rPr>
                      <m:t> </m:t>
                    </m:r>
                  </m:oMath>
                </a14:m>
                <a:r>
                  <a:rPr lang="hr-HR" sz="2000" dirty="0" smtClean="0">
                    <a:solidFill>
                      <a:schemeClr val="tx1"/>
                    </a:solidFill>
                    <a:latin typeface="UniZgLight" panose="02000503000000020003" pitchFamily="50" charset="-18"/>
                    <a:sym typeface="Symbol" panose="05050102010706020507" pitchFamily="18" charset="2"/>
                  </a:rPr>
                  <a:t>						(</a:t>
                </a:r>
                <a:r>
                  <a:rPr lang="hr-HR" sz="2000" dirty="0">
                    <a:solidFill>
                      <a:schemeClr val="tx1"/>
                    </a:solidFill>
                    <a:latin typeface="UniZgLight" panose="02000503000000020003" pitchFamily="50" charset="-18"/>
                    <a:sym typeface="Symbol" panose="05050102010706020507" pitchFamily="18" charset="2"/>
                  </a:rPr>
                  <a:t>15) </a:t>
                </a:r>
                <a:endParaRPr lang="hr-HR" sz="2000" b="0" baseline="-25000" dirty="0" smtClean="0">
                  <a:solidFill>
                    <a:schemeClr val="tx1"/>
                  </a:solidFill>
                  <a:latin typeface="UniZgLight" panose="02000503000000020003" pitchFamily="50" charset="-18"/>
                  <a:sym typeface="Symbol" panose="05050102010706020507" pitchFamily="18" charset="2"/>
                </a:endParaRPr>
              </a:p>
              <a:p>
                <a:pPr lvl="1"/>
                <a:r>
                  <a:rPr lang="hr-HR" sz="2000" dirty="0" smtClean="0">
                    <a:solidFill>
                      <a:schemeClr val="tx1"/>
                    </a:solidFill>
                    <a:latin typeface="UniZgLight" panose="02000503000000020003" pitchFamily="50" charset="-18"/>
                    <a:sym typeface="Symbol" panose="05050102010706020507" pitchFamily="18" charset="2"/>
                  </a:rPr>
                  <a:t>pretpostavljajući </a:t>
                </a:r>
                <a:r>
                  <a:rPr lang="hr-HR" sz="2000" dirty="0">
                    <a:solidFill>
                      <a:schemeClr val="tx1"/>
                    </a:solidFill>
                    <a:latin typeface="UniZgLight" panose="02000503000000020003" pitchFamily="50" charset="-18"/>
                    <a:sym typeface="Symbol" panose="05050102010706020507" pitchFamily="18" charset="2"/>
                  </a:rPr>
                  <a:t>da je otopina </a:t>
                </a:r>
                <a:r>
                  <a:rPr lang="hr-HR" sz="2000" dirty="0" err="1">
                    <a:solidFill>
                      <a:schemeClr val="tx1"/>
                    </a:solidFill>
                    <a:latin typeface="UniZgLight" panose="02000503000000020003" pitchFamily="50" charset="-18"/>
                    <a:sym typeface="Symbol" panose="05050102010706020507" pitchFamily="18" charset="2"/>
                  </a:rPr>
                  <a:t>permeata</a:t>
                </a:r>
                <a:r>
                  <a:rPr lang="hr-HR" sz="2000" dirty="0">
                    <a:solidFill>
                      <a:schemeClr val="tx1"/>
                    </a:solidFill>
                    <a:latin typeface="UniZgLight" panose="02000503000000020003" pitchFamily="50" charset="-18"/>
                    <a:sym typeface="Symbol" panose="05050102010706020507" pitchFamily="18" charset="2"/>
                  </a:rPr>
                  <a:t> čista voda, a </a:t>
                </a:r>
                <a:r>
                  <a:rPr lang="hr-HR" sz="2000" dirty="0" err="1">
                    <a:solidFill>
                      <a:schemeClr val="tx1"/>
                    </a:solidFill>
                    <a:latin typeface="UniZgLight" panose="02000503000000020003" pitchFamily="50" charset="-18"/>
                    <a:sym typeface="Symbol" panose="05050102010706020507" pitchFamily="18" charset="2"/>
                  </a:rPr>
                  <a:t>aktivitetni</a:t>
                </a:r>
                <a:r>
                  <a:rPr lang="hr-HR" sz="2000" dirty="0">
                    <a:solidFill>
                      <a:schemeClr val="tx1"/>
                    </a:solidFill>
                    <a:latin typeface="UniZgLight" panose="02000503000000020003" pitchFamily="50" charset="-18"/>
                    <a:sym typeface="Symbol" panose="05050102010706020507" pitchFamily="18" charset="2"/>
                  </a:rPr>
                  <a:t> </a:t>
                </a:r>
                <a:r>
                  <a:rPr lang="hr-HR" sz="2000" dirty="0" err="1">
                    <a:solidFill>
                      <a:schemeClr val="tx1"/>
                    </a:solidFill>
                    <a:latin typeface="UniZgLight" panose="02000503000000020003" pitchFamily="50" charset="-18"/>
                    <a:sym typeface="Symbol" panose="05050102010706020507" pitchFamily="18" charset="2"/>
                  </a:rPr>
                  <a:t>koeficijet</a:t>
                </a:r>
                <a:r>
                  <a:rPr lang="hr-HR" sz="2000" dirty="0">
                    <a:solidFill>
                      <a:schemeClr val="tx1"/>
                    </a:solidFill>
                    <a:latin typeface="UniZgLight" panose="02000503000000020003" pitchFamily="50" charset="-18"/>
                    <a:sym typeface="Symbol" panose="05050102010706020507" pitchFamily="18" charset="2"/>
                  </a:rPr>
                  <a:t> vode </a:t>
                </a:r>
                <a:r>
                  <a:rPr lang="hr-HR" sz="2000" i="1" dirty="0">
                    <a:solidFill>
                      <a:schemeClr val="tx1"/>
                    </a:solidFill>
                    <a:latin typeface="UniZgLight" panose="02000503000000020003" pitchFamily="50" charset="-18"/>
                    <a:sym typeface="Symbol" panose="05050102010706020507" pitchFamily="18" charset="2"/>
                  </a:rPr>
                  <a:t></a:t>
                </a:r>
                <a:r>
                  <a:rPr lang="hr-HR" sz="2000" baseline="-25000" dirty="0">
                    <a:solidFill>
                      <a:schemeClr val="tx1"/>
                    </a:solidFill>
                    <a:latin typeface="UniZgLight" panose="02000503000000020003" pitchFamily="50" charset="-18"/>
                    <a:sym typeface="Symbol" panose="05050102010706020507" pitchFamily="18" charset="2"/>
                  </a:rPr>
                  <a:t>w</a:t>
                </a:r>
                <a:r>
                  <a:rPr lang="hr-HR" sz="2000" dirty="0">
                    <a:solidFill>
                      <a:schemeClr val="tx1"/>
                    </a:solidFill>
                    <a:latin typeface="UniZgLight" panose="02000503000000020003" pitchFamily="50" charset="-18"/>
                    <a:sym typeface="Symbol" panose="05050102010706020507" pitchFamily="18" charset="2"/>
                  </a:rPr>
                  <a:t>=1</a:t>
                </a:r>
              </a:p>
              <a:p>
                <a:pPr lvl="1"/>
                <a:r>
                  <a:rPr lang="hr-HR" sz="2000" dirty="0" smtClean="0">
                    <a:solidFill>
                      <a:schemeClr val="tx1"/>
                    </a:solidFill>
                    <a:latin typeface="UniZgLight" panose="02000503000000020003" pitchFamily="50" charset="-18"/>
                    <a:sym typeface="Symbol" panose="05050102010706020507" pitchFamily="18" charset="2"/>
                  </a:rPr>
                  <a:t>ili </a:t>
                </a:r>
                <a14:m>
                  <m:oMath xmlns:m="http://schemas.openxmlformats.org/officeDocument/2006/math">
                    <m:r>
                      <a:rPr lang="el-GR" sz="2000" i="1">
                        <a:solidFill>
                          <a:schemeClr val="tx1"/>
                        </a:solidFill>
                        <a:latin typeface="Cambria Math" panose="02040503050406030204" pitchFamily="18" charset="0"/>
                        <a:sym typeface="Symbol" panose="05050102010706020507" pitchFamily="18" charset="2"/>
                      </a:rPr>
                      <m:t>𝜋</m:t>
                    </m:r>
                    <m:r>
                      <a:rPr lang="hr-HR" sz="2000" i="1">
                        <a:solidFill>
                          <a:schemeClr val="tx1"/>
                        </a:solidFill>
                        <a:latin typeface="Cambria Math" panose="02040503050406030204" pitchFamily="18" charset="0"/>
                        <a:sym typeface="Symbol" panose="05050102010706020507" pitchFamily="18" charset="2"/>
                      </a:rPr>
                      <m:t>=</m:t>
                    </m:r>
                    <m:f>
                      <m:fPr>
                        <m:ctrlPr>
                          <a:rPr lang="hr-HR" sz="2000" i="1">
                            <a:solidFill>
                              <a:schemeClr val="tx1"/>
                            </a:solidFill>
                            <a:latin typeface="Cambria Math" panose="02040503050406030204" pitchFamily="18" charset="0"/>
                            <a:sym typeface="Symbol" panose="05050102010706020507" pitchFamily="18" charset="2"/>
                          </a:rPr>
                        </m:ctrlPr>
                      </m:fPr>
                      <m:num>
                        <m:r>
                          <a:rPr lang="hr-HR" sz="2000" i="1">
                            <a:solidFill>
                              <a:schemeClr val="tx1"/>
                            </a:solidFill>
                            <a:latin typeface="Cambria Math" panose="02040503050406030204" pitchFamily="18" charset="0"/>
                            <a:sym typeface="Symbol" panose="05050102010706020507" pitchFamily="18" charset="2"/>
                          </a:rPr>
                          <m:t>𝑅𝑇</m:t>
                        </m:r>
                        <m:r>
                          <a:rPr lang="hr-HR" sz="2000" b="0" i="1" smtClean="0">
                            <a:solidFill>
                              <a:schemeClr val="tx1"/>
                            </a:solidFill>
                            <a:latin typeface="Cambria Math" panose="02040503050406030204" pitchFamily="18" charset="0"/>
                            <a:sym typeface="Symbol" panose="05050102010706020507" pitchFamily="18" charset="2"/>
                          </a:rPr>
                          <m:t>𝑥</m:t>
                        </m:r>
                        <m:r>
                          <a:rPr lang="hr-HR" sz="2000" b="0" i="1" baseline="-25000" smtClean="0">
                            <a:solidFill>
                              <a:schemeClr val="tx1"/>
                            </a:solidFill>
                            <a:latin typeface="Cambria Math" panose="02040503050406030204" pitchFamily="18" charset="0"/>
                            <a:sym typeface="Symbol" panose="05050102010706020507" pitchFamily="18" charset="2"/>
                          </a:rPr>
                          <m:t>𝑆</m:t>
                        </m:r>
                      </m:num>
                      <m:den>
                        <m:r>
                          <a:rPr lang="hr-HR" sz="2000" i="1">
                            <a:solidFill>
                              <a:schemeClr val="tx1"/>
                            </a:solidFill>
                            <a:latin typeface="Cambria Math" panose="02040503050406030204" pitchFamily="18" charset="0"/>
                            <a:sym typeface="Symbol" panose="05050102010706020507" pitchFamily="18" charset="2"/>
                          </a:rPr>
                          <m:t>𝑉</m:t>
                        </m:r>
                        <m:r>
                          <a:rPr lang="hr-HR" sz="2000" i="1" baseline="-25000">
                            <a:solidFill>
                              <a:schemeClr val="tx1"/>
                            </a:solidFill>
                            <a:latin typeface="Cambria Math" panose="02040503050406030204" pitchFamily="18" charset="0"/>
                            <a:sym typeface="Symbol" panose="05050102010706020507" pitchFamily="18" charset="2"/>
                          </a:rPr>
                          <m:t>𝑚</m:t>
                        </m:r>
                        <m:r>
                          <a:rPr lang="hr-HR" sz="2000" i="1" baseline="-25000">
                            <a:solidFill>
                              <a:schemeClr val="tx1"/>
                            </a:solidFill>
                            <a:latin typeface="Cambria Math" panose="02040503050406030204" pitchFamily="18" charset="0"/>
                            <a:sym typeface="Symbol" panose="05050102010706020507" pitchFamily="18" charset="2"/>
                          </a:rPr>
                          <m:t>,</m:t>
                        </m:r>
                        <m:r>
                          <m:rPr>
                            <m:sty m:val="p"/>
                          </m:rPr>
                          <a:rPr lang="hr-HR" sz="2000" baseline="-25000">
                            <a:solidFill>
                              <a:schemeClr val="tx1"/>
                            </a:solidFill>
                            <a:latin typeface="Cambria Math" panose="02040503050406030204" pitchFamily="18" charset="0"/>
                            <a:sym typeface="Symbol" panose="05050102010706020507" pitchFamily="18" charset="2"/>
                          </a:rPr>
                          <m:t>w</m:t>
                        </m:r>
                      </m:den>
                    </m:f>
                  </m:oMath>
                </a14:m>
                <a:r>
                  <a:rPr lang="hr-HR" sz="2000" dirty="0" smtClean="0">
                    <a:solidFill>
                      <a:schemeClr val="tx1"/>
                    </a:solidFill>
                    <a:latin typeface="UniZgLight" panose="02000503000000020003" pitchFamily="50" charset="-18"/>
                    <a:sym typeface="Symbol" panose="05050102010706020507" pitchFamily="18" charset="2"/>
                  </a:rPr>
                  <a:t>		(</a:t>
                </a:r>
                <a:r>
                  <a:rPr lang="hr-HR" dirty="0" smtClean="0">
                    <a:solidFill>
                      <a:schemeClr val="tx1"/>
                    </a:solidFill>
                    <a:latin typeface="UniZgLight" panose="02000503000000020003" pitchFamily="50" charset="-18"/>
                    <a:sym typeface="Symbol" panose="05050102010706020507" pitchFamily="18" charset="2"/>
                  </a:rPr>
                  <a:t>iz gornje prikazane </a:t>
                </a:r>
                <a:r>
                  <a:rPr lang="hr-HR" dirty="0" err="1" smtClean="0">
                    <a:solidFill>
                      <a:schemeClr val="tx1"/>
                    </a:solidFill>
                    <a:latin typeface="UniZgLight" panose="02000503000000020003" pitchFamily="50" charset="-18"/>
                    <a:sym typeface="Symbol" panose="05050102010706020507" pitchFamily="18" charset="2"/>
                  </a:rPr>
                  <a:t>ravnoteže</a:t>
                </a:r>
                <a:r>
                  <a:rPr lang="hr-HR" i="1" dirty="0" err="1" smtClean="0">
                    <a:solidFill>
                      <a:schemeClr val="tx1"/>
                    </a:solidFill>
                    <a:latin typeface="UniZgLight" panose="02000503000000020003" pitchFamily="50" charset="-18"/>
                    <a:sym typeface="Symbol" panose="05050102010706020507" pitchFamily="18" charset="2"/>
                  </a:rPr>
                  <a:t>x</a:t>
                </a:r>
                <a:r>
                  <a:rPr lang="hr-HR" baseline="-25000" dirty="0" err="1" smtClean="0">
                    <a:solidFill>
                      <a:schemeClr val="tx1"/>
                    </a:solidFill>
                    <a:latin typeface="UniZgLight" panose="02000503000000020003" pitchFamily="50" charset="-18"/>
                    <a:sym typeface="Symbol" panose="05050102010706020507" pitchFamily="18" charset="2"/>
                  </a:rPr>
                  <a:t>w</a:t>
                </a:r>
                <a:r>
                  <a:rPr lang="hr-HR" dirty="0" smtClean="0">
                    <a:solidFill>
                      <a:schemeClr val="tx1"/>
                    </a:solidFill>
                    <a:latin typeface="UniZgLight" panose="02000503000000020003" pitchFamily="50" charset="-18"/>
                    <a:sym typeface="Symbol" panose="05050102010706020507" pitchFamily="18" charset="2"/>
                  </a:rPr>
                  <a:t>=1-</a:t>
                </a:r>
                <a:r>
                  <a:rPr lang="hr-HR" i="1" dirty="0" smtClean="0">
                    <a:solidFill>
                      <a:schemeClr val="tx1"/>
                    </a:solidFill>
                    <a:latin typeface="UniZgLight" panose="02000503000000020003" pitchFamily="50" charset="-18"/>
                    <a:sym typeface="Symbol" panose="05050102010706020507" pitchFamily="18" charset="2"/>
                  </a:rPr>
                  <a:t>x</a:t>
                </a:r>
                <a:r>
                  <a:rPr lang="hr-HR" baseline="-25000" dirty="0" smtClean="0">
                    <a:solidFill>
                      <a:schemeClr val="tx1"/>
                    </a:solidFill>
                    <a:latin typeface="UniZgLight" panose="02000503000000020003" pitchFamily="50" charset="-18"/>
                    <a:sym typeface="Symbol" panose="05050102010706020507" pitchFamily="18" charset="2"/>
                  </a:rPr>
                  <a:t>S</a:t>
                </a:r>
                <a:r>
                  <a:rPr lang="hr-HR" dirty="0">
                    <a:solidFill>
                      <a:schemeClr val="tx1"/>
                    </a:solidFill>
                    <a:latin typeface="UniZgLight" panose="02000503000000020003" pitchFamily="50" charset="-18"/>
                    <a:sym typeface="Symbol" panose="05050102010706020507" pitchFamily="18" charset="2"/>
                  </a:rPr>
                  <a:t>; ln(1-</a:t>
                </a:r>
                <a:r>
                  <a:rPr lang="hr-HR" i="1" dirty="0">
                    <a:solidFill>
                      <a:schemeClr val="tx1"/>
                    </a:solidFill>
                    <a:latin typeface="UniZgLight" panose="02000503000000020003" pitchFamily="50" charset="-18"/>
                    <a:sym typeface="Symbol" panose="05050102010706020507" pitchFamily="18" charset="2"/>
                  </a:rPr>
                  <a:t>x</a:t>
                </a:r>
                <a:r>
                  <a:rPr lang="hr-HR" baseline="-25000" dirty="0">
                    <a:solidFill>
                      <a:schemeClr val="tx1"/>
                    </a:solidFill>
                    <a:latin typeface="UniZgLight" panose="02000503000000020003" pitchFamily="50" charset="-18"/>
                    <a:sym typeface="Symbol" panose="05050102010706020507" pitchFamily="18" charset="2"/>
                  </a:rPr>
                  <a:t>S</a:t>
                </a:r>
                <a:r>
                  <a:rPr lang="hr-HR">
                    <a:solidFill>
                      <a:schemeClr val="tx1"/>
                    </a:solidFill>
                    <a:latin typeface="UniZgLight" panose="02000503000000020003" pitchFamily="50" charset="-18"/>
                    <a:sym typeface="Symbol" panose="05050102010706020507" pitchFamily="18" charset="2"/>
                  </a:rPr>
                  <a:t>)=-</a:t>
                </a:r>
                <a:r>
                  <a:rPr lang="hr-HR" i="1" smtClean="0">
                    <a:solidFill>
                      <a:schemeClr val="tx1"/>
                    </a:solidFill>
                    <a:latin typeface="UniZgLight" panose="02000503000000020003" pitchFamily="50" charset="-18"/>
                    <a:sym typeface="Symbol" panose="05050102010706020507" pitchFamily="18" charset="2"/>
                  </a:rPr>
                  <a:t>x</a:t>
                </a:r>
                <a:r>
                  <a:rPr lang="hr-HR" baseline="-25000" smtClean="0">
                    <a:solidFill>
                      <a:schemeClr val="tx1"/>
                    </a:solidFill>
                    <a:latin typeface="UniZgLight" panose="02000503000000020003" pitchFamily="50" charset="-18"/>
                    <a:sym typeface="Symbol" panose="05050102010706020507" pitchFamily="18" charset="2"/>
                  </a:rPr>
                  <a:t>S</a:t>
                </a:r>
                <a:r>
                  <a:rPr lang="hr-HR" smtClean="0">
                    <a:solidFill>
                      <a:schemeClr val="tx1"/>
                    </a:solidFill>
                    <a:latin typeface="UniZgLight" panose="02000503000000020003" pitchFamily="50" charset="-18"/>
                    <a:sym typeface="Symbol" panose="05050102010706020507" pitchFamily="18" charset="2"/>
                  </a:rPr>
                  <a:t>-</a:t>
                </a:r>
                <a:r>
                  <a:rPr lang="hr-HR" i="1" smtClean="0">
                    <a:solidFill>
                      <a:schemeClr val="tx1"/>
                    </a:solidFill>
                    <a:latin typeface="UniZgLight" panose="02000503000000020003" pitchFamily="50" charset="-18"/>
                    <a:sym typeface="Symbol" panose="05050102010706020507" pitchFamily="18" charset="2"/>
                  </a:rPr>
                  <a:t>x</a:t>
                </a:r>
                <a:r>
                  <a:rPr lang="hr-HR" i="1" baseline="30000" smtClean="0">
                    <a:solidFill>
                      <a:schemeClr val="tx1"/>
                    </a:solidFill>
                    <a:latin typeface="UniZgLight" panose="02000503000000020003" pitchFamily="50" charset="-18"/>
                    <a:sym typeface="Symbol" panose="05050102010706020507" pitchFamily="18" charset="2"/>
                  </a:rPr>
                  <a:t>2</a:t>
                </a:r>
                <a:r>
                  <a:rPr lang="hr-HR" baseline="-25000" smtClean="0">
                    <a:solidFill>
                      <a:schemeClr val="tx1"/>
                    </a:solidFill>
                    <a:latin typeface="UniZgLight" panose="02000503000000020003" pitchFamily="50" charset="-18"/>
                    <a:sym typeface="Symbol" panose="05050102010706020507" pitchFamily="18" charset="2"/>
                  </a:rPr>
                  <a:t>S</a:t>
                </a:r>
                <a:r>
                  <a:rPr lang="hr-HR" smtClean="0">
                    <a:solidFill>
                      <a:schemeClr val="tx1"/>
                    </a:solidFill>
                    <a:latin typeface="UniZgLight" panose="02000503000000020003" pitchFamily="50" charset="-18"/>
                    <a:sym typeface="Symbol" panose="05050102010706020507" pitchFamily="18" charset="2"/>
                  </a:rPr>
                  <a:t>/2-</a:t>
                </a:r>
                <a:r>
                  <a:rPr lang="hr-HR" i="1" smtClean="0">
                    <a:solidFill>
                      <a:schemeClr val="tx1"/>
                    </a:solidFill>
                    <a:latin typeface="UniZgLight" panose="02000503000000020003" pitchFamily="50" charset="-18"/>
                    <a:sym typeface="Symbol" panose="05050102010706020507" pitchFamily="18" charset="2"/>
                  </a:rPr>
                  <a:t>x</a:t>
                </a:r>
                <a:r>
                  <a:rPr lang="hr-HR" i="1" baseline="30000" smtClean="0">
                    <a:solidFill>
                      <a:schemeClr val="tx1"/>
                    </a:solidFill>
                    <a:latin typeface="UniZgLight" panose="02000503000000020003" pitchFamily="50" charset="-18"/>
                    <a:sym typeface="Symbol" panose="05050102010706020507" pitchFamily="18" charset="2"/>
                  </a:rPr>
                  <a:t>3</a:t>
                </a:r>
                <a:r>
                  <a:rPr lang="hr-HR" baseline="-25000" smtClean="0">
                    <a:solidFill>
                      <a:schemeClr val="tx1"/>
                    </a:solidFill>
                    <a:latin typeface="UniZgLight" panose="02000503000000020003" pitchFamily="50" charset="-18"/>
                    <a:sym typeface="Symbol" panose="05050102010706020507" pitchFamily="18" charset="2"/>
                  </a:rPr>
                  <a:t>S</a:t>
                </a:r>
                <a:r>
                  <a:rPr lang="hr-HR" smtClean="0">
                    <a:solidFill>
                      <a:schemeClr val="tx1"/>
                    </a:solidFill>
                    <a:latin typeface="UniZgLight" panose="02000503000000020003" pitchFamily="50" charset="-18"/>
                    <a:sym typeface="Symbol" panose="05050102010706020507" pitchFamily="18" charset="2"/>
                  </a:rPr>
                  <a:t>/3</a:t>
                </a:r>
                <a:r>
                  <a:rPr lang="hr-HR" dirty="0">
                    <a:solidFill>
                      <a:schemeClr val="tx1"/>
                    </a:solidFill>
                    <a:latin typeface="UniZgLight" panose="02000503000000020003" pitchFamily="50" charset="-18"/>
                    <a:sym typeface="Symbol" panose="05050102010706020507" pitchFamily="18" charset="2"/>
                  </a:rPr>
                  <a:t>-</a:t>
                </a:r>
                <a:r>
                  <a:rPr lang="hr-HR" i="1" dirty="0" err="1">
                    <a:solidFill>
                      <a:schemeClr val="tx1"/>
                    </a:solidFill>
                    <a:latin typeface="UniZgLight" panose="02000503000000020003" pitchFamily="50" charset="-18"/>
                    <a:sym typeface="Symbol" panose="05050102010706020507" pitchFamily="18" charset="2"/>
                  </a:rPr>
                  <a:t>x</a:t>
                </a:r>
                <a:r>
                  <a:rPr lang="hr-HR" i="1" baseline="-25000" dirty="0" err="1">
                    <a:solidFill>
                      <a:schemeClr val="tx1"/>
                    </a:solidFill>
                    <a:latin typeface="UniZgLight" panose="02000503000000020003" pitchFamily="50" charset="-18"/>
                    <a:sym typeface="Symbol" panose="05050102010706020507" pitchFamily="18" charset="2"/>
                  </a:rPr>
                  <a:t>S</a:t>
                </a:r>
                <a:r>
                  <a:rPr lang="hr-HR" dirty="0" smtClean="0">
                    <a:solidFill>
                      <a:schemeClr val="tx1"/>
                    </a:solidFill>
                    <a:latin typeface="UniZgLight" panose="02000503000000020003" pitchFamily="50" charset="-18"/>
                    <a:sym typeface="Symbol" panose="05050102010706020507" pitchFamily="18" charset="2"/>
                  </a:rPr>
                  <a:t>)</a:t>
                </a:r>
              </a:p>
              <a:p>
                <a:pPr lvl="1"/>
                <a:endParaRPr lang="hr-HR" sz="2000" dirty="0">
                  <a:solidFill>
                    <a:schemeClr val="tx1"/>
                  </a:solidFill>
                  <a:latin typeface="UniZgLight" panose="02000503000000020003" pitchFamily="50" charset="-18"/>
                  <a:sym typeface="Symbol" panose="05050102010706020507" pitchFamily="18" charset="2"/>
                </a:endParaRPr>
              </a:p>
              <a:p>
                <a:endParaRPr lang="hr-HR" sz="1800" dirty="0">
                  <a:solidFill>
                    <a:schemeClr val="tx1"/>
                  </a:solidFill>
                  <a:latin typeface="UniZgLight" panose="02000503000000020003" pitchFamily="50" charset="-18"/>
                </a:endParaRPr>
              </a:p>
            </p:txBody>
          </p:sp>
        </mc:Choice>
        <mc:Fallback>
          <p:sp>
            <p:nvSpPr>
              <p:cNvPr id="3" name="Content Placeholder 2">
                <a:extLst>
                  <a:ext uri="{FF2B5EF4-FFF2-40B4-BE49-F238E27FC236}">
                    <a16:creationId xmlns:a16="http://schemas.microsoft.com/office/drawing/2014/main" id="{6647FBE0-6818-476C-8C5C-3F26B35872B4}"/>
                  </a:ext>
                </a:extLst>
              </p:cNvPr>
              <p:cNvSpPr>
                <a:spLocks noGrp="1" noRot="1" noChangeAspect="1" noMove="1" noResize="1" noEditPoints="1" noAdjustHandles="1" noChangeArrowheads="1" noChangeShapeType="1" noTextEdit="1"/>
              </p:cNvSpPr>
              <p:nvPr>
                <p:ph idx="1"/>
              </p:nvPr>
            </p:nvSpPr>
            <p:spPr>
              <a:xfrm>
                <a:off x="457200" y="332656"/>
                <a:ext cx="8229600" cy="6336704"/>
              </a:xfrm>
              <a:blipFill>
                <a:blip r:embed="rId3"/>
                <a:stretch>
                  <a:fillRect l="-222" t="-577" r="-444"/>
                </a:stretch>
              </a:blipFill>
            </p:spPr>
            <p:txBody>
              <a:bodyPr/>
              <a:lstStyle/>
              <a:p>
                <a:r>
                  <a:rPr lang="hr-HR">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3382615306"/>
              </p:ext>
            </p:extLst>
          </p:nvPr>
        </p:nvGraphicFramePr>
        <p:xfrm>
          <a:off x="3419872" y="3622406"/>
          <a:ext cx="927100" cy="254000"/>
        </p:xfrm>
        <a:graphic>
          <a:graphicData uri="http://schemas.openxmlformats.org/presentationml/2006/ole">
            <mc:AlternateContent xmlns:mc="http://schemas.openxmlformats.org/markup-compatibility/2006">
              <mc:Choice xmlns:v="urn:schemas-microsoft-com:vml" Requires="v">
                <p:oleObj spid="_x0000_s1032" name="Equation" r:id="rId4" imgW="927000" imgH="253800" progId="Equation.3">
                  <p:embed/>
                </p:oleObj>
              </mc:Choice>
              <mc:Fallback>
                <p:oleObj name="Equation" r:id="rId4" imgW="927000" imgH="253800" progId="Equation.3">
                  <p:embed/>
                  <p:pic>
                    <p:nvPicPr>
                      <p:cNvPr id="0" name=""/>
                      <p:cNvPicPr/>
                      <p:nvPr/>
                    </p:nvPicPr>
                    <p:blipFill>
                      <a:blip r:embed="rId5"/>
                      <a:stretch>
                        <a:fillRect/>
                      </a:stretch>
                    </p:blipFill>
                    <p:spPr>
                      <a:xfrm>
                        <a:off x="3419872" y="3622406"/>
                        <a:ext cx="927100" cy="254000"/>
                      </a:xfrm>
                      <a:prstGeom prst="rect">
                        <a:avLst/>
                      </a:prstGeom>
                    </p:spPr>
                  </p:pic>
                </p:oleObj>
              </mc:Fallback>
            </mc:AlternateContent>
          </a:graphicData>
        </a:graphic>
      </p:graphicFrame>
      <p:graphicFrame>
        <p:nvGraphicFramePr>
          <p:cNvPr id="7" name="Object 13"/>
          <p:cNvGraphicFramePr>
            <a:graphicFrameLocks noChangeAspect="1"/>
          </p:cNvGraphicFramePr>
          <p:nvPr>
            <p:extLst>
              <p:ext uri="{D42A27DB-BD31-4B8C-83A1-F6EECF244321}">
                <p14:modId xmlns:p14="http://schemas.microsoft.com/office/powerpoint/2010/main" val="1977312064"/>
              </p:ext>
            </p:extLst>
          </p:nvPr>
        </p:nvGraphicFramePr>
        <p:xfrm>
          <a:off x="1266825" y="3578225"/>
          <a:ext cx="1568450" cy="347663"/>
        </p:xfrm>
        <a:graphic>
          <a:graphicData uri="http://schemas.openxmlformats.org/presentationml/2006/ole">
            <mc:AlternateContent xmlns:mc="http://schemas.openxmlformats.org/markup-compatibility/2006">
              <mc:Choice xmlns:v="urn:schemas-microsoft-com:vml" Requires="v">
                <p:oleObj spid="_x0000_s1033" name="Equation" r:id="rId6" imgW="2286000" imgH="507960" progId="Equation.3">
                  <p:embed/>
                </p:oleObj>
              </mc:Choice>
              <mc:Fallback>
                <p:oleObj name="Equation" r:id="rId6" imgW="2286000" imgH="507960" progId="Equation.3">
                  <p:embed/>
                  <p:pic>
                    <p:nvPicPr>
                      <p:cNvPr id="199685" name="Object 13"/>
                      <p:cNvPicPr>
                        <a:picLocks noChangeAspect="1" noChangeArrowheads="1"/>
                      </p:cNvPicPr>
                      <p:nvPr/>
                    </p:nvPicPr>
                    <p:blipFill>
                      <a:blip r:embed="rId7"/>
                      <a:srcRect/>
                      <a:stretch>
                        <a:fillRect/>
                      </a:stretch>
                    </p:blipFill>
                    <p:spPr bwMode="auto">
                      <a:xfrm>
                        <a:off x="1266825" y="3578225"/>
                        <a:ext cx="1568450" cy="347663"/>
                      </a:xfrm>
                      <a:prstGeom prst="rect">
                        <a:avLst/>
                      </a:prstGeom>
                      <a:noFill/>
                      <a:ln>
                        <a:noFill/>
                      </a:ln>
                      <a:effec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42612461"/>
              </p:ext>
            </p:extLst>
          </p:nvPr>
        </p:nvGraphicFramePr>
        <p:xfrm>
          <a:off x="4932040" y="3530888"/>
          <a:ext cx="1409700" cy="508000"/>
        </p:xfrm>
        <a:graphic>
          <a:graphicData uri="http://schemas.openxmlformats.org/presentationml/2006/ole">
            <mc:AlternateContent xmlns:mc="http://schemas.openxmlformats.org/markup-compatibility/2006">
              <mc:Choice xmlns:v="urn:schemas-microsoft-com:vml" Requires="v">
                <p:oleObj spid="_x0000_s1034" name="Equation" r:id="rId8" imgW="1409400" imgH="507960" progId="Equation.3">
                  <p:embed/>
                </p:oleObj>
              </mc:Choice>
              <mc:Fallback>
                <p:oleObj name="Equation" r:id="rId8" imgW="1409400" imgH="507960" progId="Equation.3">
                  <p:embed/>
                  <p:pic>
                    <p:nvPicPr>
                      <p:cNvPr id="0" name=""/>
                      <p:cNvPicPr/>
                      <p:nvPr/>
                    </p:nvPicPr>
                    <p:blipFill>
                      <a:blip r:embed="rId9"/>
                      <a:stretch>
                        <a:fillRect/>
                      </a:stretch>
                    </p:blipFill>
                    <p:spPr>
                      <a:xfrm>
                        <a:off x="4932040" y="3530888"/>
                        <a:ext cx="1409700" cy="508000"/>
                      </a:xfrm>
                      <a:prstGeom prst="rect">
                        <a:avLst/>
                      </a:prstGeom>
                    </p:spPr>
                  </p:pic>
                </p:oleObj>
              </mc:Fallback>
            </mc:AlternateContent>
          </a:graphicData>
        </a:graphic>
      </p:graphicFrame>
    </p:spTree>
    <p:extLst>
      <p:ext uri="{BB962C8B-B14F-4D97-AF65-F5344CB8AC3E}">
        <p14:creationId xmlns:p14="http://schemas.microsoft.com/office/powerpoint/2010/main" val="713594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lnDef>
      <a:spPr>
        <a:ln>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1762</TotalTime>
  <Words>1302</Words>
  <Application>Microsoft Office PowerPoint</Application>
  <PresentationFormat>On-screen Show (4:3)</PresentationFormat>
  <Paragraphs>152</Paragraphs>
  <Slides>19</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9" baseType="lpstr">
      <vt:lpstr>Arial</vt:lpstr>
      <vt:lpstr>Cambria Math</vt:lpstr>
      <vt:lpstr>Century Gothic</vt:lpstr>
      <vt:lpstr>Courier New</vt:lpstr>
      <vt:lpstr>Palatino Linotype</vt:lpstr>
      <vt:lpstr>Symbol</vt:lpstr>
      <vt:lpstr>Times New Roman</vt:lpstr>
      <vt:lpstr>UniZgLight</vt:lpstr>
      <vt:lpstr>Executive</vt:lpstr>
      <vt:lpstr>Equation</vt:lpstr>
      <vt:lpstr>Izvod minimalne teoretske energije separacije desalinacijskih procesa  ref. Derivation of the Theoretical Minimum Energy of Separation of Desalination Processes,  L. Wang, C. Violet, R. M. DuChanois, and M. Elimelech Journal of Chemical Education 2020 97 (12), 4361-4369 DOI: 10.1021/acs.jchemed.0c01194</vt:lpstr>
      <vt:lpstr>PowerPoint Presentation</vt:lpstr>
      <vt:lpstr>Gibbsova energija miješanja idealne otopine s dvije komponente  ΔmixG = nRT[x"1"ln(x1) + x2ln(x2)]     (1)  gdje je n ukupan broj molova otopine (uključujući obje komponente), x molarni udio pojedine komponente u smjesi  U slučaju desalinacije  neka je komponenta 1 - voda (w), a komponenta 2 - sol (s) x1 =xw , x2 =xs;  xw + xs=1; xw =1- xs   ΔmixG = nRT[xsln(xs) + (1-xs)ln(1-xs)]     (2)  Ako pretpostavimo da je  xs&lt;&lt;1 te razvijemo Taylorov niz , slijedi da je  ln(1-xs)-xs dolazimo do sljedeće relacije  ΔmixG = nRTxs [ln(xs) -1]      (3)  </vt:lpstr>
      <vt:lpstr>Gibbsova energija separacije za proces desalinacije, ΔsepG, razlika je između energija miješanja izlaznih struja permeata (P) i retentata (R) i ulazne struje (F)   ΔsepG = (ΔmixGP+ ΔmixG R) - ΔmixG F     (4) gdje ΔmixG P , ΔmixG R  i ΔmixGF predstavljaju struje permeata, retentata i ulaza   Molarna Gibbsova energija miješanja (ΔmixGm= ΔmixG  /n) za svaku struju, ΔmixGm, može se izraziti s obzirom na sastav (komponentu) soli  kako slijedi:  Δmix Gm,F = nRT xs,F [ln(xs,F) -1]     (5a) Δmix Gm,P= nRT xs,P [ln(xs,P) -1]     (5b) Δmix Gm,R = nRT xs,R [ln(xs,R) -1]     (5c)  gdje su xs,F, xs,P, xs,R množinski udjeli soli u ulaznoj struji, permeatu i retentatu  Za desalinacijske procese koji se odvijaju pri danom stupnju konverzije, Rw (definiranom kao omjer produkta permeata (vode) i ulazne (pojne) struje), jednadžba 4 postaje:  Δmix Gm= RwΔmixGm,P+ (1- Rw) Δmix Gm,R - Δmix Gm,F     (6)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ΔmixG = nRT[x1ln(x1) + x2ln(x2)]</dc:title>
  <dc:creator>Kreso</dc:creator>
  <cp:lastModifiedBy>reviewer</cp:lastModifiedBy>
  <cp:revision>124</cp:revision>
  <dcterms:created xsi:type="dcterms:W3CDTF">2021-02-02T09:40:13Z</dcterms:created>
  <dcterms:modified xsi:type="dcterms:W3CDTF">2023-03-24T08:46:55Z</dcterms:modified>
</cp:coreProperties>
</file>