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8"/>
  </p:notesMasterIdLst>
  <p:handoutMasterIdLst>
    <p:handoutMasterId r:id="rId9"/>
  </p:handout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 baseline="-250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 baseline="-250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 baseline="-250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 baseline="-250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 baseline="-250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 baseline="-250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 baseline="-250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 baseline="-250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 baseline="-250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FFCC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8" autoAdjust="0"/>
    <p:restoredTop sz="94638" autoAdjust="0"/>
  </p:normalViewPr>
  <p:slideViewPr>
    <p:cSldViewPr snapToGrid="0">
      <p:cViewPr>
        <p:scale>
          <a:sx n="80" d="100"/>
          <a:sy n="80" d="100"/>
        </p:scale>
        <p:origin x="120" y="-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cs typeface="+mn-cs"/>
              </a:defRPr>
            </a:lvl1pPr>
          </a:lstStyle>
          <a:p>
            <a:pPr>
              <a:defRPr/>
            </a:pPr>
            <a:fld id="{DA3FCD63-6015-48B6-9055-4F4D37FD3E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cs typeface="+mn-cs"/>
              </a:defRPr>
            </a:lvl1pPr>
          </a:lstStyle>
          <a:p>
            <a:pPr>
              <a:defRPr/>
            </a:pPr>
            <a:fld id="{F332FCA3-2E3A-4A64-BE6A-F07D62167E7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ziv prezentacij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440000" y="3600000"/>
            <a:ext cx="5944237" cy="1587693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438275" y="6134100"/>
            <a:ext cx="7191375" cy="381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r" eaLnBrk="0" hangingPunct="0">
              <a:spcAft>
                <a:spcPts val="200"/>
              </a:spcAft>
              <a:buFont typeface="+mj-lt"/>
              <a:buNone/>
              <a:defRPr sz="1400"/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ziv i podnaslov prezentacij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437638" y="3153443"/>
            <a:ext cx="5610861" cy="1587693"/>
          </a:xfrm>
          <a:prstGeom prst="rect">
            <a:avLst/>
          </a:prstGeom>
        </p:spPr>
        <p:txBody>
          <a:bodyPr anchor="b"/>
          <a:lstStyle>
            <a:lvl1pPr marL="0" marR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600" b="1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111630" name="Rectangle 12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438084" y="4956056"/>
            <a:ext cx="7172962" cy="758944"/>
          </a:xfrm>
          <a:prstGeom prst="rect">
            <a:avLst/>
          </a:prstGeom>
        </p:spPr>
        <p:txBody>
          <a:bodyPr tIns="45720" bIns="45720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40000"/>
              </a:spcAft>
              <a:buClrTx/>
              <a:buSzTx/>
              <a:buFont typeface="Wingdings" pitchFamily="2" charset="2"/>
              <a:buNone/>
              <a:tabLst/>
              <a:defRPr sz="20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de-DE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438275" y="6134100"/>
            <a:ext cx="7191375" cy="381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r" eaLnBrk="0" hangingPunct="0">
              <a:spcAft>
                <a:spcPts val="200"/>
              </a:spcAft>
              <a:buFont typeface="+mj-lt"/>
              <a:buNone/>
              <a:defRPr sz="1400"/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55588" y="6286500"/>
            <a:ext cx="346075" cy="27463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defRPr/>
            </a:pPr>
            <a:fld id="{E27D23E7-1A6D-4D17-AC4F-18A6D3A5E81E}" type="slidenum">
              <a:rPr lang="en-US" sz="1200" baseline="0">
                <a:latin typeface="UnizgDisplay Medium" pitchFamily="2" charset="-18"/>
              </a:rPr>
              <a:pPr>
                <a:defRPr/>
              </a:pPr>
              <a:t>‹#›</a:t>
            </a:fld>
            <a:endParaRPr lang="hr-HR" sz="1200" baseline="0" dirty="0">
              <a:latin typeface="UnizgDisplay Medium" pitchFamily="2" charset="-18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747963" y="212725"/>
            <a:ext cx="6034087" cy="1035050"/>
          </a:xfrm>
          <a:prstGeom prst="rect">
            <a:avLst/>
          </a:prstGeom>
        </p:spPr>
        <p:txBody>
          <a:bodyPr anchor="ctr"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356261" y="1674421"/>
            <a:ext cx="8455230" cy="44888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</p:spTree>
  </p:cSld>
  <p:clrMapOvr>
    <a:masterClrMapping/>
  </p:clrMapOvr>
  <p:transition/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slov unutar prezenta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55588" y="6286500"/>
            <a:ext cx="346075" cy="27463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defRPr/>
            </a:pPr>
            <a:fld id="{B69E67C2-D8F3-4508-936E-53C248561788}" type="slidenum">
              <a:rPr lang="en-US" sz="1200" baseline="0">
                <a:latin typeface="UnizgDisplay Medium" pitchFamily="2" charset="-18"/>
              </a:rPr>
              <a:pPr>
                <a:defRPr/>
              </a:pPr>
              <a:t>‹#›</a:t>
            </a:fld>
            <a:endParaRPr lang="hr-HR" sz="1200" baseline="0" dirty="0">
              <a:latin typeface="UnizgDisplay Medium" pitchFamily="2" charset="-18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266188" y="2105693"/>
            <a:ext cx="7533428" cy="1587693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266633" y="3908306"/>
            <a:ext cx="7544858" cy="758944"/>
          </a:xfrm>
          <a:prstGeom prst="rect">
            <a:avLst/>
          </a:prstGeom>
        </p:spPr>
        <p:txBody>
          <a:bodyPr tIns="45720" bIns="45720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40000"/>
              </a:spcAft>
              <a:buClrTx/>
              <a:buSzTx/>
              <a:buFont typeface="Wingdings" pitchFamily="2" charset="2"/>
              <a:buNone/>
              <a:tabLst/>
              <a:defRPr sz="20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55588" y="6286500"/>
            <a:ext cx="346075" cy="27463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defRPr/>
            </a:pPr>
            <a:fld id="{60346759-FBF4-4439-BA70-B671C9399C61}" type="slidenum">
              <a:rPr lang="en-US" sz="1200" baseline="0">
                <a:latin typeface="UnizgDisplay Medium" pitchFamily="2" charset="-18"/>
              </a:rPr>
              <a:pPr>
                <a:defRPr/>
              </a:pPr>
              <a:t>‹#›</a:t>
            </a:fld>
            <a:endParaRPr lang="hr-HR" sz="1200" baseline="0" dirty="0">
              <a:latin typeface="UnizgDisplay Medium" pitchFamily="2" charset="-1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425" y="1674422"/>
            <a:ext cx="4129088" cy="448837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3913" y="1674422"/>
            <a:ext cx="4186237" cy="448837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2747963" y="212725"/>
            <a:ext cx="6034087" cy="1035050"/>
          </a:xfrm>
          <a:prstGeom prst="rect">
            <a:avLst/>
          </a:prstGeom>
        </p:spPr>
        <p:txBody>
          <a:bodyPr anchor="ctr"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azan predlož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55588" y="6286500"/>
            <a:ext cx="346075" cy="27463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defRPr/>
            </a:pPr>
            <a:fld id="{A9A9DDB0-4EA4-49FA-8EF8-2521C8B613DF}" type="slidenum">
              <a:rPr lang="en-US" sz="1200" baseline="0">
                <a:latin typeface="UnizgDisplay Medium" pitchFamily="2" charset="-18"/>
              </a:rPr>
              <a:pPr>
                <a:defRPr/>
              </a:pPr>
              <a:t>‹#›</a:t>
            </a:fld>
            <a:endParaRPr lang="hr-HR" sz="1200" baseline="0" dirty="0">
              <a:latin typeface="UnizgDisplay Medium" pitchFamily="2" charset="-18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55588" y="6286500"/>
            <a:ext cx="346075" cy="27463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defRPr/>
            </a:pPr>
            <a:fld id="{4A69C5A4-4EEF-4E01-AB39-1729B96434D6}" type="slidenum">
              <a:rPr lang="en-US" sz="1200" baseline="0">
                <a:latin typeface="UnizgDisplay Medium" pitchFamily="2" charset="-18"/>
              </a:rPr>
              <a:pPr>
                <a:defRPr/>
              </a:pPr>
              <a:t>‹#›</a:t>
            </a:fld>
            <a:endParaRPr lang="hr-HR" sz="1200" baseline="0" dirty="0">
              <a:latin typeface="UnizgDisplay Medium" pitchFamily="2" charset="-1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74421"/>
            <a:ext cx="5226050" cy="448887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 b="0">
                <a:latin typeface="+mn-lt"/>
              </a:defRPr>
            </a:lvl2pPr>
            <a:lvl3pPr>
              <a:defRPr sz="2400" b="0"/>
            </a:lvl3pPr>
            <a:lvl4pPr>
              <a:defRPr sz="2000" b="0"/>
            </a:lvl4pPr>
            <a:lvl5pPr>
              <a:defRPr sz="2000" b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674421"/>
            <a:ext cx="3113088" cy="44888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itle 9"/>
          <p:cNvSpPr>
            <a:spLocks noGrp="1"/>
          </p:cNvSpPr>
          <p:nvPr>
            <p:ph type="title"/>
          </p:nvPr>
        </p:nvSpPr>
        <p:spPr>
          <a:xfrm>
            <a:off x="2747963" y="212725"/>
            <a:ext cx="6034087" cy="1035050"/>
          </a:xfrm>
          <a:prstGeom prst="rect">
            <a:avLst/>
          </a:prstGeom>
        </p:spPr>
        <p:txBody>
          <a:bodyPr anchor="ctr"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tografij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55588" y="6286500"/>
            <a:ext cx="346075" cy="27463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defRPr/>
            </a:pPr>
            <a:fld id="{80150516-FCD5-4448-B60F-CE2B8E81E3CF}" type="slidenum">
              <a:rPr lang="en-US" sz="1200" baseline="0">
                <a:latin typeface="UnizgDisplay Medium" pitchFamily="2" charset="-18"/>
              </a:rPr>
              <a:pPr>
                <a:defRPr/>
              </a:pPr>
              <a:t>‹#›</a:t>
            </a:fld>
            <a:endParaRPr lang="hr-HR" sz="1200" baseline="0" dirty="0">
              <a:latin typeface="UnizgDisplay Medium" pitchFamily="2" charset="-18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55075" y="1674421"/>
            <a:ext cx="6046025" cy="39294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hr-HR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55076" y="5688281"/>
            <a:ext cx="6046024" cy="4750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747963" y="212725"/>
            <a:ext cx="6034087" cy="1035050"/>
          </a:xfrm>
          <a:prstGeom prst="rect">
            <a:avLst/>
          </a:prstGeom>
        </p:spPr>
        <p:txBody>
          <a:bodyPr anchor="ctr"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55588" y="6286500"/>
            <a:ext cx="346075" cy="27463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defRPr/>
            </a:pPr>
            <a:fld id="{412B94AB-E7CB-4D74-BE04-50FF9B1F3FB0}" type="slidenum">
              <a:rPr lang="en-US" sz="1200" baseline="0">
                <a:latin typeface="UnizgDisplay Medium" pitchFamily="2" charset="-18"/>
              </a:rPr>
              <a:pPr>
                <a:defRPr/>
              </a:pPr>
              <a:t>‹#›</a:t>
            </a:fld>
            <a:endParaRPr lang="hr-HR" sz="1200" baseline="0" dirty="0">
              <a:latin typeface="UnizgDisplay Medium" pitchFamily="2" charset="-18"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6825" y="1674421"/>
            <a:ext cx="7553325" cy="4488873"/>
          </a:xfrm>
          <a:prstGeom prst="rect">
            <a:avLst/>
          </a:prstGeom>
        </p:spPr>
        <p:txBody>
          <a:bodyPr vert="eaVert"/>
          <a:lstStyle>
            <a:lvl1pPr>
              <a:defRPr sz="3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2747963" y="212725"/>
            <a:ext cx="6034087" cy="1035050"/>
          </a:xfrm>
          <a:prstGeom prst="rect">
            <a:avLst/>
          </a:prstGeom>
        </p:spPr>
        <p:txBody>
          <a:bodyPr anchor="ctr"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55588" y="6286500"/>
            <a:ext cx="349250" cy="27622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defRPr/>
            </a:pPr>
            <a:fld id="{943FFE3E-DE1A-48BC-B6E9-B5239E2DBDAD}" type="slidenum">
              <a:rPr lang="en-US" sz="1200" baseline="0">
                <a:latin typeface="UnizgDisplay Medium" pitchFamily="2" charset="-18"/>
              </a:rPr>
              <a:pPr>
                <a:defRPr/>
              </a:pPr>
              <a:t>‹#›</a:t>
            </a:fld>
            <a:endParaRPr lang="hr-HR" sz="1200" baseline="0" dirty="0">
              <a:latin typeface="UnizgDisplay Medium" pitchFamily="2" charset="-18"/>
            </a:endParaRPr>
          </a:p>
        </p:txBody>
      </p:sp>
      <p:sp>
        <p:nvSpPr>
          <p:cNvPr id="6" name="Title 9"/>
          <p:cNvSpPr txBox="1">
            <a:spLocks/>
          </p:cNvSpPr>
          <p:nvPr userDrawn="1"/>
        </p:nvSpPr>
        <p:spPr>
          <a:xfrm>
            <a:off x="2747963" y="212725"/>
            <a:ext cx="6034087" cy="1035050"/>
          </a:xfrm>
          <a:prstGeom prst="rect">
            <a:avLst/>
          </a:prstGeom>
        </p:spPr>
        <p:txBody>
          <a:bodyPr anchor="ctr"/>
          <a:lstStyle>
            <a:lvl1pPr>
              <a:defRPr baseline="0"/>
            </a:lvl1pPr>
          </a:lstStyle>
          <a:p>
            <a:pPr eaLnBrk="0" hangingPunct="0">
              <a:lnSpc>
                <a:spcPct val="90000"/>
              </a:lnSpc>
              <a:defRPr/>
            </a:pPr>
            <a:r>
              <a:rPr lang="hr-HR" sz="2200" b="1" kern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Naslov prezentacije</a:t>
            </a:r>
            <a:endParaRPr lang="hr-HR" sz="2200" b="1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Text Placeholder 11"/>
          <p:cNvSpPr txBox="1">
            <a:spLocks/>
          </p:cNvSpPr>
          <p:nvPr userDrawn="1"/>
        </p:nvSpPr>
        <p:spPr>
          <a:xfrm>
            <a:off x="355600" y="1674813"/>
            <a:ext cx="8456613" cy="4487862"/>
          </a:xfrm>
          <a:prstGeom prst="rect">
            <a:avLst/>
          </a:prstGeom>
        </p:spPr>
        <p:txBody>
          <a:bodyPr/>
          <a:lstStyle/>
          <a:p>
            <a:pPr marL="342000" indent="-342000" defTabSz="936000" eaLnBrk="0" hangingPunct="0">
              <a:spcAft>
                <a:spcPct val="40000"/>
              </a:spcAft>
              <a:buFont typeface="Wingdings" pitchFamily="2" charset="2"/>
              <a:buChar char="§"/>
              <a:defRPr/>
            </a:pPr>
            <a:r>
              <a:rPr lang="hr-HR" sz="3200" kern="0" baseline="0" dirty="0">
                <a:latin typeface="+mn-lt"/>
                <a:cs typeface="+mn-cs"/>
              </a:rPr>
              <a:t>Kliknite za upis teksta - 1. veličina teksta</a:t>
            </a:r>
            <a:endParaRPr lang="en-US" sz="3200" kern="0" baseline="0" dirty="0">
              <a:latin typeface="+mn-lt"/>
              <a:cs typeface="+mn-cs"/>
            </a:endParaRPr>
          </a:p>
          <a:p>
            <a:pPr marL="444500" lvl="1" indent="-261938" eaLnBrk="0" hangingPunct="0">
              <a:spcAft>
                <a:spcPct val="40000"/>
              </a:spcAft>
              <a:buFontTx/>
              <a:buChar char="–"/>
              <a:defRPr/>
            </a:pPr>
            <a:r>
              <a:rPr lang="hr-HR" sz="2800" kern="0" baseline="0" dirty="0">
                <a:latin typeface="+mn-lt"/>
                <a:cs typeface="+mn-cs"/>
              </a:rPr>
              <a:t>2. veličina teksta</a:t>
            </a:r>
            <a:endParaRPr lang="en-US" sz="2800" kern="0" baseline="0" dirty="0">
              <a:latin typeface="+mn-lt"/>
              <a:cs typeface="+mn-cs"/>
            </a:endParaRPr>
          </a:p>
          <a:p>
            <a:pPr marL="720725" lvl="2" indent="-274638" eaLnBrk="0" hangingPunct="0">
              <a:spcAft>
                <a:spcPct val="40000"/>
              </a:spcAft>
              <a:buFontTx/>
              <a:buChar char="•"/>
              <a:defRPr/>
            </a:pPr>
            <a:r>
              <a:rPr lang="hr-HR" sz="2400" kern="0" baseline="0" dirty="0">
                <a:latin typeface="+mn-lt"/>
                <a:cs typeface="+mn-cs"/>
              </a:rPr>
              <a:t>3. veličina teksta</a:t>
            </a:r>
            <a:endParaRPr lang="en-US" sz="2400" kern="0" baseline="0" dirty="0">
              <a:latin typeface="+mn-lt"/>
              <a:cs typeface="+mn-cs"/>
            </a:endParaRPr>
          </a:p>
          <a:p>
            <a:pPr marL="987425" lvl="3" indent="-265113" eaLnBrk="0" hangingPunct="0">
              <a:spcAft>
                <a:spcPct val="40000"/>
              </a:spcAft>
              <a:buFontTx/>
              <a:buChar char="–"/>
              <a:defRPr/>
            </a:pPr>
            <a:r>
              <a:rPr lang="hr-HR" kern="0" baseline="0" dirty="0">
                <a:latin typeface="+mn-lt"/>
                <a:cs typeface="+mn-cs"/>
              </a:rPr>
              <a:t>4. veličina teksta</a:t>
            </a:r>
            <a:endParaRPr lang="en-US" kern="0" baseline="0" dirty="0">
              <a:latin typeface="+mn-lt"/>
              <a:cs typeface="+mn-cs"/>
            </a:endParaRPr>
          </a:p>
          <a:p>
            <a:pPr marL="1254125" lvl="4" indent="-265113" eaLnBrk="0" hangingPunct="0">
              <a:spcAft>
                <a:spcPct val="40000"/>
              </a:spcAft>
              <a:buFontTx/>
              <a:buChar char="»"/>
              <a:defRPr/>
            </a:pPr>
            <a:r>
              <a:rPr lang="hr-HR" kern="0" baseline="0" dirty="0">
                <a:latin typeface="+mn-lt"/>
                <a:cs typeface="+mn-cs"/>
              </a:rPr>
              <a:t>5. veličina teksta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UnizgDisplay Medium" pitchFamily="2" charset="-18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UnizgDisplay Medium" pitchFamily="2" charset="-18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UnizgDisplay Medium" pitchFamily="2" charset="-18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UnizgDisplay Medium" pitchFamily="2" charset="-18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1313" indent="-341313" algn="l" defTabSz="935038" rtl="0" eaLnBrk="0" fontAlgn="base" hangingPunct="0">
        <a:spcBef>
          <a:spcPct val="0"/>
        </a:spcBef>
        <a:spcAft>
          <a:spcPct val="4000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0"/>
        </a:spcBef>
        <a:spcAft>
          <a:spcPct val="4000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0"/>
        </a:spcBef>
        <a:spcAft>
          <a:spcPct val="4000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0"/>
        </a:spcBef>
        <a:spcAft>
          <a:spcPct val="4000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0"/>
        </a:spcBef>
        <a:spcAft>
          <a:spcPct val="4000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3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hr-HR" i="1" smtClean="0">
                <a:solidFill>
                  <a:srgbClr val="000099"/>
                </a:solidFill>
                <a:latin typeface="Arial" charset="0"/>
              </a:rPr>
              <a:t>Primjer </a:t>
            </a:r>
            <a:r>
              <a:rPr lang="hr-HR" smtClean="0">
                <a:solidFill>
                  <a:srgbClr val="000099"/>
                </a:solidFill>
                <a:latin typeface="Arial" charset="0"/>
              </a:rPr>
              <a:t/>
            </a:r>
            <a:br>
              <a:rPr lang="hr-HR" smtClean="0">
                <a:solidFill>
                  <a:srgbClr val="000099"/>
                </a:solidFill>
                <a:latin typeface="Arial" charset="0"/>
              </a:rPr>
            </a:br>
            <a:r>
              <a:rPr lang="hr-HR" smtClean="0">
                <a:solidFill>
                  <a:srgbClr val="000099"/>
                </a:solidFill>
                <a:latin typeface="Arial" charset="0"/>
              </a:rPr>
              <a:t>Cijevni reaktor – usporedba modela</a:t>
            </a:r>
          </a:p>
        </p:txBody>
      </p:sp>
      <p:sp>
        <p:nvSpPr>
          <p:cNvPr id="15398" name="Text Box 38"/>
          <p:cNvSpPr txBox="1">
            <a:spLocks noChangeArrowheads="1"/>
          </p:cNvSpPr>
          <p:nvPr/>
        </p:nvSpPr>
        <p:spPr bwMode="auto">
          <a:xfrm>
            <a:off x="465138" y="1346200"/>
            <a:ext cx="8321675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r-HR" i="1" baseline="0">
                <a:solidFill>
                  <a:srgbClr val="000099"/>
                </a:solidFill>
              </a:rPr>
              <a:t>Konverzija u cijevnom reaktoru uz reakciju prvog reda. Usporedba pojedinih modela: Idealni cijevni reaktor, model uz laminarno strujanje, disperzijski model. Usporedba s PKR reaktorom.</a:t>
            </a:r>
            <a:endParaRPr lang="hr-HR" baseline="0">
              <a:solidFill>
                <a:srgbClr val="000099"/>
              </a:solidFill>
            </a:endParaRPr>
          </a:p>
          <a:p>
            <a:endParaRPr lang="hr-HR" baseline="0">
              <a:solidFill>
                <a:srgbClr val="000099"/>
              </a:solidFill>
            </a:endParaRPr>
          </a:p>
          <a:p>
            <a:r>
              <a:rPr lang="hr-HR" baseline="0"/>
              <a:t>Zadana je reakcija prvog reda </a:t>
            </a:r>
          </a:p>
          <a:p>
            <a:r>
              <a:rPr lang="hr-HR" baseline="0"/>
              <a:t>		</a:t>
            </a:r>
          </a:p>
          <a:p>
            <a:r>
              <a:rPr lang="hr-HR" baseline="0"/>
              <a:t>koja se vodi </a:t>
            </a:r>
            <a:r>
              <a:rPr lang="hr-HR" b="1" baseline="0">
                <a:solidFill>
                  <a:srgbClr val="000099"/>
                </a:solidFill>
              </a:rPr>
              <a:t>izotermno</a:t>
            </a:r>
            <a:r>
              <a:rPr lang="hr-HR" baseline="0"/>
              <a:t> i </a:t>
            </a:r>
            <a:r>
              <a:rPr lang="hr-HR" b="1" baseline="0">
                <a:solidFill>
                  <a:srgbClr val="000099"/>
                </a:solidFill>
              </a:rPr>
              <a:t>stacionarno</a:t>
            </a:r>
            <a:r>
              <a:rPr lang="hr-HR" baseline="0"/>
              <a:t> u cijevnom, odnosno PKR reaktoru. Potrebno je izračunati izlazne konverzije iz reaktora uz pretpostavku različitih modela cijevnog reaktora te u PKR reaktoru. Poznati su ulazni podaci o reaktoru, odnosno reakciji: </a:t>
            </a:r>
          </a:p>
          <a:p>
            <a:r>
              <a:rPr lang="hr-HR" baseline="0"/>
              <a:t>Ulazna koncentracija reaktanta A, = 3 mol dm</a:t>
            </a:r>
            <a:r>
              <a:rPr lang="hr-HR" baseline="30000"/>
              <a:t>–3</a:t>
            </a:r>
          </a:p>
          <a:p>
            <a:r>
              <a:rPr lang="hr-HR" baseline="0"/>
              <a:t>Specifična brzina, </a:t>
            </a:r>
            <a:r>
              <a:rPr lang="hr-HR" i="1" baseline="0"/>
              <a:t>k</a:t>
            </a:r>
            <a:r>
              <a:rPr lang="hr-HR" baseline="0"/>
              <a:t> = 0,5 min</a:t>
            </a:r>
            <a:r>
              <a:rPr lang="hr-HR" baseline="30000"/>
              <a:t>–1</a:t>
            </a:r>
          </a:p>
          <a:p>
            <a:r>
              <a:rPr lang="hr-HR" baseline="0"/>
              <a:t>Dužina reaktora, </a:t>
            </a:r>
            <a:r>
              <a:rPr lang="hr-HR" i="1" baseline="0"/>
              <a:t>L</a:t>
            </a:r>
            <a:r>
              <a:rPr lang="hr-HR" baseline="0"/>
              <a:t> = 0,6 m</a:t>
            </a:r>
          </a:p>
          <a:p>
            <a:r>
              <a:rPr lang="hr-HR" baseline="0"/>
              <a:t>Volumen reaktora, </a:t>
            </a:r>
            <a:r>
              <a:rPr lang="hr-HR" i="1" baseline="0"/>
              <a:t>V</a:t>
            </a:r>
            <a:r>
              <a:rPr lang="hr-HR" baseline="0"/>
              <a:t> = 10 dm</a:t>
            </a:r>
            <a:r>
              <a:rPr lang="hr-HR" baseline="30000"/>
              <a:t>3</a:t>
            </a:r>
          </a:p>
          <a:p>
            <a:r>
              <a:rPr lang="hr-HR" baseline="0"/>
              <a:t>Srednja brzina strujanja, </a:t>
            </a:r>
            <a:r>
              <a:rPr lang="hr-HR" i="1" baseline="0"/>
              <a:t>us</a:t>
            </a:r>
            <a:r>
              <a:rPr lang="hr-HR" baseline="0"/>
              <a:t> = 3 m min</a:t>
            </a:r>
            <a:r>
              <a:rPr lang="hr-HR" baseline="30000"/>
              <a:t>–1</a:t>
            </a:r>
          </a:p>
          <a:p>
            <a:r>
              <a:rPr lang="hr-HR" baseline="0"/>
              <a:t>Pecletova značajka, </a:t>
            </a:r>
            <a:r>
              <a:rPr lang="hr-HR" i="1" baseline="0"/>
              <a:t>Pe</a:t>
            </a:r>
            <a:r>
              <a:rPr lang="hr-HR" baseline="0"/>
              <a:t> = 7</a:t>
            </a:r>
          </a:p>
          <a:p>
            <a:r>
              <a:rPr lang="hr-HR" baseline="0"/>
              <a:t>	</a:t>
            </a:r>
            <a:endParaRPr lang="hr-HR" i="1" baseline="0">
              <a:solidFill>
                <a:srgbClr val="000099"/>
              </a:solidFill>
            </a:endParaRPr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graphicFrame>
        <p:nvGraphicFramePr>
          <p:cNvPr id="15399" name="Object 39"/>
          <p:cNvGraphicFramePr>
            <a:graphicFrameLocks noChangeAspect="1"/>
          </p:cNvGraphicFramePr>
          <p:nvPr/>
        </p:nvGraphicFramePr>
        <p:xfrm>
          <a:off x="4452938" y="2614613"/>
          <a:ext cx="1025525" cy="365125"/>
        </p:xfrm>
        <a:graphic>
          <a:graphicData uri="http://schemas.openxmlformats.org/presentationml/2006/ole">
            <p:oleObj spid="_x0000_s15399" name="Equation" r:id="rId3" imgW="558558" imgH="203112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r-HR" sz="2000" b="1" i="1" u="sng" smtClean="0">
                <a:solidFill>
                  <a:srgbClr val="000099"/>
                </a:solidFill>
                <a:latin typeface="Arial" charset="0"/>
              </a:rPr>
              <a:t>Idealni cijevni reaktor</a:t>
            </a:r>
            <a:r>
              <a:rPr lang="hr-HR" sz="2000" b="1" i="1" smtClean="0">
                <a:solidFill>
                  <a:srgbClr val="000099"/>
                </a:solidFill>
                <a:latin typeface="Arial" charset="0"/>
              </a:rPr>
              <a:t> -</a:t>
            </a:r>
            <a:r>
              <a:rPr lang="hr-HR" sz="2000" smtClean="0">
                <a:latin typeface="Arial" charset="0"/>
              </a:rPr>
              <a:t> najjednostavniji slučaj: 		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r-HR" sz="2000" smtClean="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r-HR" sz="2000" i="1" smtClean="0">
                <a:solidFill>
                  <a:srgbClr val="000099"/>
                </a:solidFill>
                <a:latin typeface="Arial" charset="0"/>
              </a:rPr>
              <a:t>Rješenje</a:t>
            </a:r>
            <a:r>
              <a:rPr lang="hr-HR" sz="2000" smtClean="0">
                <a:latin typeface="Arial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r-HR" sz="2000" smtClean="0">
                <a:latin typeface="Arial" charset="0"/>
              </a:rPr>
              <a:t>		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r-HR" sz="2000" smtClean="0">
                <a:latin typeface="Arial" charset="0"/>
              </a:rPr>
              <a:t>Odnosno: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r-HR" sz="2000" smtClean="0">
                <a:latin typeface="Arial" charset="0"/>
              </a:rPr>
              <a:t>			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r-HR" sz="2000" smtClean="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r-HR" sz="2000" smtClean="0">
                <a:latin typeface="Arial" charset="0"/>
              </a:rPr>
              <a:t>				C</a:t>
            </a:r>
            <a:r>
              <a:rPr lang="hr-HR" sz="2000" baseline="-25000" smtClean="0">
                <a:latin typeface="Arial" charset="0"/>
              </a:rPr>
              <a:t>A,i</a:t>
            </a:r>
            <a:r>
              <a:rPr lang="hr-HR" sz="2000" smtClean="0">
                <a:latin typeface="Arial" charset="0"/>
              </a:rPr>
              <a:t>= 0,606 mol dm</a:t>
            </a:r>
            <a:r>
              <a:rPr lang="hr-HR" sz="2000" baseline="30000" smtClean="0">
                <a:latin typeface="Arial" charset="0"/>
              </a:rPr>
              <a:t>–3 </a:t>
            </a:r>
            <a:r>
              <a:rPr lang="hr-HR" sz="2000" smtClean="0">
                <a:latin typeface="Arial" charset="0"/>
              </a:rPr>
              <a:t>	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3241675" y="2205038"/>
          <a:ext cx="2065338" cy="719137"/>
        </p:xfrm>
        <a:graphic>
          <a:graphicData uri="http://schemas.openxmlformats.org/presentationml/2006/ole">
            <p:oleObj spid="_x0000_s32772" name="Equation" r:id="rId3" imgW="1066800" imgH="368300" progId="Equation.3">
              <p:embed/>
            </p:oleObj>
          </a:graphicData>
        </a:graphic>
      </p:graphicFrame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graphicFrame>
        <p:nvGraphicFramePr>
          <p:cNvPr id="32776" name="Object 8"/>
          <p:cNvGraphicFramePr>
            <a:graphicFrameLocks noChangeAspect="1"/>
          </p:cNvGraphicFramePr>
          <p:nvPr/>
        </p:nvGraphicFramePr>
        <p:xfrm>
          <a:off x="3246438" y="3206750"/>
          <a:ext cx="2198687" cy="801688"/>
        </p:xfrm>
        <a:graphic>
          <a:graphicData uri="http://schemas.openxmlformats.org/presentationml/2006/ole">
            <p:oleObj spid="_x0000_s32776" name="Equation" r:id="rId4" imgW="1231366" imgH="444307" progId="Equation.3">
              <p:embed/>
            </p:oleObj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sz="2000" b="1" i="1" u="sng" smtClean="0">
                <a:solidFill>
                  <a:srgbClr val="000099"/>
                </a:solidFill>
                <a:latin typeface="Arial" charset="0"/>
              </a:rPr>
              <a:t>Model uz laminarno strujanje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sz="2000" smtClean="0">
                <a:latin typeface="Arial" charset="0"/>
              </a:rPr>
              <a:t>	- izračunati srednju izlaznu koncentraciju, odnosno konverziju, 		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sz="2000" smtClean="0">
                <a:solidFill>
                  <a:srgbClr val="CC3300"/>
                </a:solidFill>
                <a:latin typeface="Arial" charset="0"/>
              </a:rPr>
              <a:t>								*</a:t>
            </a:r>
            <a:endParaRPr lang="hr-HR" sz="200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sz="2000" smtClean="0">
                <a:latin typeface="Arial" charset="0"/>
              </a:rPr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sz="2000" smtClean="0">
                <a:latin typeface="Arial" charset="0"/>
              </a:rPr>
              <a:t>	gdje je </a:t>
            </a:r>
            <a:r>
              <a:rPr lang="hr-HR" sz="2000" i="1" smtClean="0">
                <a:latin typeface="Arial" charset="0"/>
              </a:rPr>
              <a:t>r</a:t>
            </a:r>
            <a:r>
              <a:rPr lang="hr-HR" sz="2000" i="1" baseline="-25000" smtClean="0">
                <a:latin typeface="Arial" charset="0"/>
              </a:rPr>
              <a:t>z</a:t>
            </a:r>
            <a:r>
              <a:rPr lang="hr-HR" sz="2000" i="1" smtClean="0">
                <a:latin typeface="Arial" charset="0"/>
              </a:rPr>
              <a:t> = r/R</a:t>
            </a:r>
            <a:r>
              <a:rPr lang="hr-HR" sz="2000" smtClean="0">
                <a:latin typeface="Arial" charset="0"/>
              </a:rPr>
              <a:t>. Polumjer reaktora, </a:t>
            </a:r>
            <a:r>
              <a:rPr lang="hr-HR" sz="2000" i="1" smtClean="0">
                <a:latin typeface="Arial" charset="0"/>
              </a:rPr>
              <a:t>R</a:t>
            </a:r>
            <a:r>
              <a:rPr lang="hr-HR" sz="2000" smtClean="0">
                <a:latin typeface="Arial" charset="0"/>
              </a:rPr>
              <a:t>, računa se iz volumena i dužine, tj.,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sz="2000" smtClean="0">
                <a:latin typeface="Arial" charset="0"/>
              </a:rPr>
              <a:t>		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hr-HR" sz="200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sz="2000" smtClean="0">
                <a:latin typeface="Arial" charset="0"/>
              </a:rPr>
              <a:t>	Brzina, </a:t>
            </a:r>
            <a:r>
              <a:rPr lang="hr-HR" sz="2000" i="1" smtClean="0">
                <a:latin typeface="Arial" charset="0"/>
              </a:rPr>
              <a:t>u</a:t>
            </a:r>
            <a:r>
              <a:rPr lang="hr-HR" sz="2000" smtClean="0">
                <a:latin typeface="Arial" charset="0"/>
              </a:rPr>
              <a:t>(</a:t>
            </a:r>
            <a:r>
              <a:rPr lang="hr-HR" sz="2000" i="1" smtClean="0">
                <a:latin typeface="Arial" charset="0"/>
              </a:rPr>
              <a:t>r</a:t>
            </a:r>
            <a:r>
              <a:rPr lang="hr-HR" sz="2000" i="1" baseline="-25000" smtClean="0">
                <a:latin typeface="Arial" charset="0"/>
              </a:rPr>
              <a:t>z</a:t>
            </a:r>
            <a:r>
              <a:rPr lang="hr-HR" sz="2000" smtClean="0">
                <a:latin typeface="Arial" charset="0"/>
              </a:rPr>
              <a:t>), računa se kao funkcija polumjera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hr-HR" sz="200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sz="2000" smtClean="0">
                <a:latin typeface="Arial" charset="0"/>
              </a:rPr>
              <a:t>      i uvrštava u izraz </a:t>
            </a:r>
            <a:r>
              <a:rPr lang="hr-HR" sz="2000" smtClean="0">
                <a:solidFill>
                  <a:srgbClr val="CC3300"/>
                </a:solidFill>
                <a:latin typeface="Arial" charset="0"/>
              </a:rPr>
              <a:t>*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sz="2000" smtClean="0">
                <a:latin typeface="Arial" charset="0"/>
              </a:rPr>
              <a:t>	Integral je potrebno riješiti numerički, npr. Simpsonovim algoritmom. Kao rezultat se dobiva;  C</a:t>
            </a:r>
            <a:r>
              <a:rPr lang="hr-HR" sz="2000" baseline="-25000" smtClean="0">
                <a:latin typeface="Arial" charset="0"/>
              </a:rPr>
              <a:t>A,s</a:t>
            </a:r>
            <a:r>
              <a:rPr lang="hr-HR" sz="2000" smtClean="0">
                <a:latin typeface="Arial" charset="0"/>
              </a:rPr>
              <a:t>= 0,866 mol dm</a:t>
            </a:r>
            <a:r>
              <a:rPr lang="hr-HR" sz="2000" baseline="30000" smtClean="0">
                <a:latin typeface="Arial" charset="0"/>
              </a:rPr>
              <a:t>–3</a:t>
            </a:r>
            <a:r>
              <a:rPr lang="hr-HR" sz="2000" smtClean="0">
                <a:latin typeface="Arial" charset="0"/>
              </a:rPr>
              <a:t>	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2506663" y="2220913"/>
          <a:ext cx="3998912" cy="1163637"/>
        </p:xfrm>
        <a:graphic>
          <a:graphicData uri="http://schemas.openxmlformats.org/presentationml/2006/ole">
            <p:oleObj spid="_x0000_s33796" name="Equation" r:id="rId3" imgW="2324100" imgH="673100" progId="Equation.3">
              <p:embed/>
            </p:oleObj>
          </a:graphicData>
        </a:graphic>
      </p:graphicFrame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3302000" y="3689350"/>
          <a:ext cx="2513013" cy="881063"/>
        </p:xfrm>
        <a:graphic>
          <a:graphicData uri="http://schemas.openxmlformats.org/presentationml/2006/ole">
            <p:oleObj spid="_x0000_s33798" name="Equation" r:id="rId4" imgW="1282680" imgH="444240" progId="Equation.3">
              <p:embed/>
            </p:oleObj>
          </a:graphicData>
        </a:graphic>
      </p:graphicFrame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graphicFrame>
        <p:nvGraphicFramePr>
          <p:cNvPr id="33800" name="Object 8"/>
          <p:cNvGraphicFramePr>
            <a:graphicFrameLocks noChangeAspect="1"/>
          </p:cNvGraphicFramePr>
          <p:nvPr/>
        </p:nvGraphicFramePr>
        <p:xfrm>
          <a:off x="5543550" y="4951413"/>
          <a:ext cx="3371850" cy="747712"/>
        </p:xfrm>
        <a:graphic>
          <a:graphicData uri="http://schemas.openxmlformats.org/presentationml/2006/ole">
            <p:oleObj spid="_x0000_s33800" name="Equation" r:id="rId5" imgW="2362200" imgH="520700" progId="Equation.3">
              <p:embed/>
            </p:oleObj>
          </a:graphicData>
        </a:graphic>
      </p:graphicFrame>
      <p:sp>
        <p:nvSpPr>
          <p:cNvPr id="33802" name="AutoShape 10"/>
          <p:cNvSpPr>
            <a:spLocks noChangeArrowheads="1"/>
          </p:cNvSpPr>
          <p:nvPr/>
        </p:nvSpPr>
        <p:spPr bwMode="auto">
          <a:xfrm rot="16200000">
            <a:off x="7362826" y="2982912"/>
            <a:ext cx="1841500" cy="1235075"/>
          </a:xfrm>
          <a:prstGeom prst="curvedUpArrow">
            <a:avLst>
              <a:gd name="adj1" fmla="val 29820"/>
              <a:gd name="adj2" fmla="val 59640"/>
              <a:gd name="adj3" fmla="val 33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r-Latn-C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r-HR" sz="2000" b="1" i="1" u="sng" smtClean="0">
                <a:solidFill>
                  <a:srgbClr val="000099"/>
                </a:solidFill>
                <a:latin typeface="Arial" charset="0"/>
              </a:rPr>
              <a:t>Disperzijski model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r-HR" sz="2000" b="1" i="1" u="sng" smtClean="0">
              <a:solidFill>
                <a:srgbClr val="000099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r-HR" sz="2000" smtClean="0">
                <a:latin typeface="Arial" charset="0"/>
              </a:rPr>
              <a:t>	Bilanca množine tvari uz disperzijski model i reakciju prvog reda je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r-HR" sz="2000" smtClean="0">
                <a:latin typeface="Arial" charset="0"/>
              </a:rPr>
              <a:t>		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r-HR" sz="2000" smtClean="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r-HR" sz="2000" smtClean="0">
                <a:latin typeface="Arial" charset="0"/>
              </a:rPr>
              <a:t>	Analitičko rješenje uz rubne uvjete: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r-HR" sz="2000" smtClean="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r-HR" sz="2000" smtClean="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r-HR" sz="2000" smtClean="0">
                <a:latin typeface="Arial" charset="0"/>
              </a:rPr>
              <a:t>		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3241675" y="2809875"/>
          <a:ext cx="2625725" cy="758825"/>
        </p:xfrm>
        <a:graphic>
          <a:graphicData uri="http://schemas.openxmlformats.org/presentationml/2006/ole">
            <p:oleObj spid="_x0000_s34820" name="Equation" r:id="rId3" imgW="1485900" imgH="431800" progId="Equation.3">
              <p:embed/>
            </p:oleObj>
          </a:graphicData>
        </a:graphic>
      </p:graphicFrame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5240338" y="6261100"/>
            <a:ext cx="2570162" cy="3968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r-HR" baseline="0">
                <a:solidFill>
                  <a:schemeClr val="hlink"/>
                </a:solidFill>
              </a:rPr>
              <a:t>C</a:t>
            </a:r>
            <a:r>
              <a:rPr lang="hr-HR">
                <a:solidFill>
                  <a:schemeClr val="hlink"/>
                </a:solidFill>
              </a:rPr>
              <a:t>A,s</a:t>
            </a:r>
            <a:r>
              <a:rPr lang="hr-HR" baseline="0">
                <a:solidFill>
                  <a:schemeClr val="hlink"/>
                </a:solidFill>
              </a:rPr>
              <a:t>= 0,763 mol dm</a:t>
            </a:r>
            <a:r>
              <a:rPr lang="hr-HR" baseline="30000">
                <a:solidFill>
                  <a:schemeClr val="hlink"/>
                </a:solidFill>
              </a:rPr>
              <a:t>–3</a:t>
            </a:r>
            <a:endParaRPr lang="hr-HR">
              <a:solidFill>
                <a:schemeClr val="hlink"/>
              </a:solidFill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graphicFrame>
        <p:nvGraphicFramePr>
          <p:cNvPr id="34823" name="Object 7"/>
          <p:cNvGraphicFramePr>
            <a:graphicFrameLocks noChangeAspect="1"/>
          </p:cNvGraphicFramePr>
          <p:nvPr/>
        </p:nvGraphicFramePr>
        <p:xfrm>
          <a:off x="889000" y="4125913"/>
          <a:ext cx="3124200" cy="542925"/>
        </p:xfrm>
        <a:graphic>
          <a:graphicData uri="http://schemas.openxmlformats.org/presentationml/2006/ole">
            <p:oleObj spid="_x0000_s34823" name="Equation" r:id="rId4" imgW="1549080" imgH="266400" progId="Equation.3">
              <p:embed/>
            </p:oleObj>
          </a:graphicData>
        </a:graphic>
      </p:graphicFrame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graphicFrame>
        <p:nvGraphicFramePr>
          <p:cNvPr id="34825" name="Object 9"/>
          <p:cNvGraphicFramePr>
            <a:graphicFrameLocks noChangeAspect="1"/>
          </p:cNvGraphicFramePr>
          <p:nvPr/>
        </p:nvGraphicFramePr>
        <p:xfrm>
          <a:off x="877888" y="4765675"/>
          <a:ext cx="1681162" cy="976313"/>
        </p:xfrm>
        <a:graphic>
          <a:graphicData uri="http://schemas.openxmlformats.org/presentationml/2006/ole">
            <p:oleObj spid="_x0000_s34825" name="Equation" r:id="rId5" imgW="774364" imgH="444307" progId="Equation.3">
              <p:embed/>
            </p:oleObj>
          </a:graphicData>
        </a:graphic>
      </p:graphicFrame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0" y="3009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graphicFrame>
        <p:nvGraphicFramePr>
          <p:cNvPr id="34827" name="Object 11"/>
          <p:cNvGraphicFramePr>
            <a:graphicFrameLocks noChangeAspect="1"/>
          </p:cNvGraphicFramePr>
          <p:nvPr/>
        </p:nvGraphicFramePr>
        <p:xfrm>
          <a:off x="4233863" y="4030663"/>
          <a:ext cx="4356100" cy="1265237"/>
        </p:xfrm>
        <a:graphic>
          <a:graphicData uri="http://schemas.openxmlformats.org/presentationml/2006/ole">
            <p:oleObj spid="_x0000_s34827" r:id="rId6" imgW="2882900" imgH="838200" progId="Equation.3">
              <p:embed/>
            </p:oleObj>
          </a:graphicData>
        </a:graphic>
      </p:graphicFrame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graphicFrame>
        <p:nvGraphicFramePr>
          <p:cNvPr id="34829" name="Object 13"/>
          <p:cNvGraphicFramePr>
            <a:graphicFrameLocks noChangeAspect="1"/>
          </p:cNvGraphicFramePr>
          <p:nvPr/>
        </p:nvGraphicFramePr>
        <p:xfrm>
          <a:off x="5641975" y="5319713"/>
          <a:ext cx="1684338" cy="827087"/>
        </p:xfrm>
        <a:graphic>
          <a:graphicData uri="http://schemas.openxmlformats.org/presentationml/2006/ole">
            <p:oleObj spid="_x0000_s34829" r:id="rId7" imgW="1066800" imgH="520700" progId="Equation.3">
              <p:embed/>
            </p:oleObj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sz="2000" b="1" i="1" smtClean="0">
                <a:solidFill>
                  <a:srgbClr val="000099"/>
                </a:solidFill>
                <a:latin typeface="Arial" charset="0"/>
              </a:rPr>
              <a:t>PKR reaktor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sz="2000" smtClean="0">
                <a:latin typeface="Arial" charset="0"/>
              </a:rPr>
              <a:t>	Za reakciju prvog reda izlazna koncentracija može se izračunati prema izrazu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sz="2000" smtClean="0">
                <a:latin typeface="Arial" charset="0"/>
              </a:rPr>
              <a:t>		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sz="2000" smtClean="0">
                <a:latin typeface="Arial" charset="0"/>
              </a:rPr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sz="2000" smtClean="0">
                <a:latin typeface="Arial" charset="0"/>
              </a:rPr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sz="2000" smtClean="0">
                <a:latin typeface="Arial" charset="0"/>
              </a:rPr>
              <a:t>	gdje se volumna brzina uzima kao za cijevni reaktor, pa se računa prema 		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sz="2000" smtClean="0">
                <a:latin typeface="Arial" charset="0"/>
              </a:rPr>
              <a:t>                                                                   dm</a:t>
            </a:r>
            <a:r>
              <a:rPr lang="hr-HR" sz="2000" baseline="30000" smtClean="0">
                <a:latin typeface="Arial" charset="0"/>
              </a:rPr>
              <a:t>3</a:t>
            </a:r>
            <a:r>
              <a:rPr lang="hr-HR" sz="2000" smtClean="0">
                <a:latin typeface="Arial" charset="0"/>
              </a:rPr>
              <a:t> min</a:t>
            </a:r>
            <a:r>
              <a:rPr lang="hr-HR" sz="2000" baseline="30000" smtClean="0">
                <a:latin typeface="Arial" charset="0"/>
              </a:rPr>
              <a:t>–1</a:t>
            </a:r>
            <a:r>
              <a:rPr lang="hr-HR" sz="2000" smtClean="0">
                <a:latin typeface="Arial" charset="0"/>
              </a:rPr>
              <a:t>	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hr-HR" sz="200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sz="2000" smtClean="0">
                <a:latin typeface="Arial" charset="0"/>
              </a:rPr>
              <a:t>	Izlazna koncentracija uz prostorno vrijeme isto kao u cijevnom reaktoru, </a:t>
            </a:r>
            <a:br>
              <a:rPr lang="hr-HR" sz="2000" smtClean="0">
                <a:latin typeface="Arial" charset="0"/>
              </a:rPr>
            </a:br>
            <a:r>
              <a:rPr lang="hr-HR" sz="2000" smtClean="0">
                <a:latin typeface="Arial" charset="0"/>
              </a:rPr>
              <a:t>			</a:t>
            </a:r>
            <a:r>
              <a:rPr lang="hr-HR" sz="2000" i="1" smtClean="0">
                <a:latin typeface="Arial" charset="0"/>
                <a:sym typeface="Symbol" pitchFamily="18" charset="2"/>
              </a:rPr>
              <a:t></a:t>
            </a:r>
            <a:r>
              <a:rPr lang="hr-HR" sz="2000" smtClean="0">
                <a:latin typeface="Arial" charset="0"/>
              </a:rPr>
              <a:t> = </a:t>
            </a:r>
            <a:r>
              <a:rPr lang="hr-HR" sz="2000" i="1" smtClean="0">
                <a:latin typeface="Arial" charset="0"/>
              </a:rPr>
              <a:t>V/v</a:t>
            </a:r>
            <a:r>
              <a:rPr lang="hr-HR" sz="2000" baseline="-25000" smtClean="0">
                <a:latin typeface="Arial" charset="0"/>
              </a:rPr>
              <a:t>0</a:t>
            </a:r>
            <a:r>
              <a:rPr lang="hr-HR" sz="2000" smtClean="0">
                <a:latin typeface="Arial" charset="0"/>
              </a:rPr>
              <a:t> = 2 min,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sz="2000" smtClean="0">
                <a:latin typeface="Arial" charset="0"/>
              </a:rPr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sz="2000" smtClean="0">
                <a:latin typeface="Arial" charset="0"/>
              </a:rPr>
              <a:t>	iznosi:		 C</a:t>
            </a:r>
            <a:r>
              <a:rPr lang="hr-HR" sz="2000" baseline="-25000" smtClean="0">
                <a:latin typeface="Arial" charset="0"/>
              </a:rPr>
              <a:t>A,i</a:t>
            </a:r>
            <a:r>
              <a:rPr lang="hr-HR" sz="2000" smtClean="0">
                <a:latin typeface="Arial" charset="0"/>
              </a:rPr>
              <a:t>= 1,154 mol dm</a:t>
            </a:r>
            <a:r>
              <a:rPr lang="hr-HR" sz="2000" baseline="30000" smtClean="0">
                <a:latin typeface="Arial" charset="0"/>
              </a:rPr>
              <a:t>–3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3621088" y="2516188"/>
          <a:ext cx="1223962" cy="966787"/>
        </p:xfrm>
        <a:graphic>
          <a:graphicData uri="http://schemas.openxmlformats.org/presentationml/2006/ole">
            <p:oleObj spid="_x0000_s35844" name="Equation" r:id="rId3" imgW="774364" imgH="609336" progId="Equation.3">
              <p:embed/>
            </p:oleObj>
          </a:graphicData>
        </a:graphic>
      </p:graphicFrame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graphicFrame>
        <p:nvGraphicFramePr>
          <p:cNvPr id="35846" name="Object 6"/>
          <p:cNvGraphicFramePr>
            <a:graphicFrameLocks noChangeAspect="1"/>
          </p:cNvGraphicFramePr>
          <p:nvPr/>
        </p:nvGraphicFramePr>
        <p:xfrm>
          <a:off x="3575050" y="4214813"/>
          <a:ext cx="1557338" cy="409575"/>
        </p:xfrm>
        <a:graphic>
          <a:graphicData uri="http://schemas.openxmlformats.org/presentationml/2006/ole">
            <p:oleObj spid="_x0000_s35846" name="Equation" r:id="rId4" imgW="901309" imgH="241195" progId="Equation.3">
              <p:embed/>
            </p:oleObj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262188" y="261938"/>
            <a:ext cx="667385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hr-HR" sz="2000" i="1" smtClean="0">
                <a:solidFill>
                  <a:srgbClr val="CC3300"/>
                </a:solidFill>
              </a:rPr>
              <a:t>Usporedba rezultata za CR</a:t>
            </a:r>
            <a:br>
              <a:rPr lang="hr-HR" sz="2000" i="1" smtClean="0">
                <a:solidFill>
                  <a:srgbClr val="CC3300"/>
                </a:solidFill>
              </a:rPr>
            </a:br>
            <a:r>
              <a:rPr lang="hr-HR" sz="2000" i="1" smtClean="0">
                <a:solidFill>
                  <a:srgbClr val="CC3300"/>
                </a:solidFill>
              </a:rPr>
              <a:t>prema modelu  idealnog strujanja (1), </a:t>
            </a:r>
            <a:br>
              <a:rPr lang="hr-HR" sz="2000" i="1" smtClean="0">
                <a:solidFill>
                  <a:srgbClr val="CC3300"/>
                </a:solidFill>
              </a:rPr>
            </a:br>
            <a:r>
              <a:rPr lang="hr-HR" sz="2000" i="1" smtClean="0">
                <a:solidFill>
                  <a:srgbClr val="CC3300"/>
                </a:solidFill>
              </a:rPr>
              <a:t>disperzijskom modelu (2) te laminarnom modelu (3) s modelom PKR reaktora (4)</a:t>
            </a:r>
          </a:p>
        </p:txBody>
      </p:sp>
      <p:pic>
        <p:nvPicPr>
          <p:cNvPr id="36868" name="Picture 4" descr="P1301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30250" y="1781175"/>
            <a:ext cx="4144963" cy="4081463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5145088" y="1371600"/>
            <a:ext cx="3662362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r-HR" sz="1800" baseline="0">
                <a:solidFill>
                  <a:srgbClr val="000099"/>
                </a:solidFill>
              </a:rPr>
              <a:t>- najmanju izlaznu koncentraciju daje idealni cijevni reaktor</a:t>
            </a:r>
            <a:r>
              <a:rPr lang="hr-HR" sz="1800" baseline="0"/>
              <a:t>, zatim da se koncentracije izračunate prema laminarnom i disperzijskom modelu malo razlikuju, ali su veće od od onih prema modelu idealnog strujanja, dok je </a:t>
            </a:r>
            <a:r>
              <a:rPr lang="hr-HR" sz="1800" baseline="0">
                <a:solidFill>
                  <a:srgbClr val="000099"/>
                </a:solidFill>
              </a:rPr>
              <a:t>u PKR reaktoru izlazna koncentracija najveća. </a:t>
            </a:r>
          </a:p>
          <a:p>
            <a:r>
              <a:rPr lang="hr-HR" sz="1800" baseline="0"/>
              <a:t>- </a:t>
            </a:r>
            <a:r>
              <a:rPr lang="hr-HR" sz="1800" baseline="0">
                <a:solidFill>
                  <a:srgbClr val="000099"/>
                </a:solidFill>
              </a:rPr>
              <a:t>laminarni, odnosno disperzijski model izvedeni su uz pretpostavku da postoji određeni iznos miješanja</a:t>
            </a:r>
            <a:r>
              <a:rPr lang="hr-HR" sz="1800" baseline="0"/>
              <a:t> (barem formalni!) u aksijalnom smjeru, pa je za očekivati da će njihove karakteristike biti </a:t>
            </a:r>
            <a:r>
              <a:rPr lang="hr-HR" sz="1800" baseline="0">
                <a:solidFill>
                  <a:srgbClr val="000099"/>
                </a:solidFill>
              </a:rPr>
              <a:t>između dva granična slučaja - idealnog strujanja, odnosno idealnog miješanja.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Standardni predložak">
  <a:themeElements>
    <a:clrScheme name="fkit">
      <a:dk1>
        <a:srgbClr val="58595B"/>
      </a:dk1>
      <a:lt1>
        <a:srgbClr val="90B534"/>
      </a:lt1>
      <a:dk2>
        <a:srgbClr val="003362"/>
      </a:dk2>
      <a:lt2>
        <a:srgbClr val="E6B012"/>
      </a:lt2>
      <a:accent1>
        <a:srgbClr val="90B534"/>
      </a:accent1>
      <a:accent2>
        <a:srgbClr val="003362"/>
      </a:accent2>
      <a:accent3>
        <a:srgbClr val="E6B012"/>
      </a:accent3>
      <a:accent4>
        <a:srgbClr val="231F20"/>
      </a:accent4>
      <a:accent5>
        <a:srgbClr val="231F20"/>
      </a:accent5>
      <a:accent6>
        <a:srgbClr val="231F20"/>
      </a:accent6>
      <a:hlink>
        <a:srgbClr val="003362"/>
      </a:hlink>
      <a:folHlink>
        <a:srgbClr val="58595B"/>
      </a:folHlink>
    </a:clrScheme>
    <a:fontScheme name="fkit">
      <a:majorFont>
        <a:latin typeface="UnizgDisplay Medium"/>
        <a:ea typeface=""/>
        <a:cs typeface="Arial"/>
      </a:majorFont>
      <a:minorFont>
        <a:latin typeface="UniZgMedium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342000" marR="0" indent="-342000" algn="l" defTabSz="936000" rtl="0" eaLnBrk="0" fontAlgn="base" latinLnBrk="0" hangingPunct="0">
          <a:lnSpc>
            <a:spcPct val="100000"/>
          </a:lnSpc>
          <a:spcBef>
            <a:spcPct val="0"/>
          </a:spcBef>
          <a:spcAft>
            <a:spcPct val="40000"/>
          </a:spcAft>
          <a:buClrTx/>
          <a:buSzTx/>
          <a:buFont typeface="Wingdings" pitchFamily="2" charset="2"/>
          <a:buChar char="§"/>
          <a:tabLst/>
          <a:defRPr kumimoji="0" sz="3200" b="0" i="0" u="none" strike="noStrike" kern="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8A058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5914F"/>
        </a:accent6>
        <a:hlink>
          <a:srgbClr val="C40505"/>
        </a:hlink>
        <a:folHlink>
          <a:srgbClr val="9191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660</TotalTime>
  <Words>327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10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22" baseType="lpstr">
      <vt:lpstr>Arial</vt:lpstr>
      <vt:lpstr>UnizgDisplay Medium</vt:lpstr>
      <vt:lpstr>UniZgMedium</vt:lpstr>
      <vt:lpstr>Wingdings</vt:lpstr>
      <vt:lpstr>Symbol</vt:lpstr>
      <vt:lpstr>Standardni predložak</vt:lpstr>
      <vt:lpstr>Standardni predložak</vt:lpstr>
      <vt:lpstr>Standardni predložak</vt:lpstr>
      <vt:lpstr>Standardni predložak</vt:lpstr>
      <vt:lpstr>Standardni predložak</vt:lpstr>
      <vt:lpstr>Standardni predložak</vt:lpstr>
      <vt:lpstr>Standardni predložak</vt:lpstr>
      <vt:lpstr>Standardni predložak</vt:lpstr>
      <vt:lpstr>Standardni predložak</vt:lpstr>
      <vt:lpstr>Standardni predložak</vt:lpstr>
      <vt:lpstr>Microsoft Equation 3.0</vt:lpstr>
      <vt:lpstr>Primjer  Cijevni reaktor – usporedba modela</vt:lpstr>
      <vt:lpstr>Slide 2</vt:lpstr>
      <vt:lpstr>Slide 3</vt:lpstr>
      <vt:lpstr>Slide 4</vt:lpstr>
      <vt:lpstr>Slide 5</vt:lpstr>
      <vt:lpstr>Usporedba rezultata za CR prema modelu  idealnog strujanja (1),  disperzijskom modelu (2) te laminarnom modelu (3) s modelom PKR reaktora (4)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Goga</dc:creator>
  <dc:description>PresentationLoad.com</dc:description>
  <cp:lastModifiedBy>Korisnik</cp:lastModifiedBy>
  <cp:revision>179</cp:revision>
  <dcterms:created xsi:type="dcterms:W3CDTF">2007-11-27T23:54:21Z</dcterms:created>
  <dcterms:modified xsi:type="dcterms:W3CDTF">2014-12-01T16:20:04Z</dcterms:modified>
</cp:coreProperties>
</file>